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8"/>
  </p:notesMasterIdLst>
  <p:sldIdLst>
    <p:sldId id="256" r:id="rId47"/>
    <p:sldId id="257" r:id="rId48"/>
    <p:sldId id="258" r:id="rId49"/>
    <p:sldId id="259" r:id="rId50"/>
    <p:sldId id="260" r:id="rId51"/>
    <p:sldId id="261" r:id="rId52"/>
    <p:sldId id="262" r:id="rId53"/>
    <p:sldId id="263" r:id="rId54"/>
    <p:sldId id="264" r:id="rId55"/>
    <p:sldId id="265" r:id="rId56"/>
    <p:sldId id="266"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Bukhari Script" charset="1" panose="000005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Poppins Thin" charset="1" panose="00000300000000000000"/>
      <p:regular r:id="rId23"/>
    </p:embeddedFont>
    <p:embeddedFont>
      <p:font typeface="Poppins Thin Italics" charset="1" panose="00000300000000000000"/>
      <p:regular r:id="rId24"/>
    </p:embeddedFont>
    <p:embeddedFont>
      <p:font typeface="Poppins Extra-Light" charset="1" panose="00000300000000000000"/>
      <p:regular r:id="rId25"/>
    </p:embeddedFont>
    <p:embeddedFont>
      <p:font typeface="Poppins Extra-Light Italics" charset="1" panose="00000300000000000000"/>
      <p:regular r:id="rId26"/>
    </p:embeddedFont>
    <p:embeddedFont>
      <p:font typeface="Poppins Light" charset="1" panose="00000400000000000000"/>
      <p:regular r:id="rId27"/>
    </p:embeddedFont>
    <p:embeddedFont>
      <p:font typeface="Poppins Light Italics" charset="1" panose="00000400000000000000"/>
      <p:regular r:id="rId28"/>
    </p:embeddedFont>
    <p:embeddedFont>
      <p:font typeface="Poppins Medium" charset="1" panose="00000600000000000000"/>
      <p:regular r:id="rId29"/>
    </p:embeddedFont>
    <p:embeddedFont>
      <p:font typeface="Poppins Medium Italics" charset="1" panose="00000600000000000000"/>
      <p:regular r:id="rId30"/>
    </p:embeddedFont>
    <p:embeddedFont>
      <p:font typeface="Poppins Semi-Bold" charset="1" panose="00000700000000000000"/>
      <p:regular r:id="rId31"/>
    </p:embeddedFont>
    <p:embeddedFont>
      <p:font typeface="Poppins Semi-Bold Italics" charset="1" panose="00000700000000000000"/>
      <p:regular r:id="rId32"/>
    </p:embeddedFont>
    <p:embeddedFont>
      <p:font typeface="Poppins Ultra-Bold" charset="1" panose="00000900000000000000"/>
      <p:regular r:id="rId33"/>
    </p:embeddedFont>
    <p:embeddedFont>
      <p:font typeface="Poppins Ultra-Bold Italics" charset="1" panose="00000900000000000000"/>
      <p:regular r:id="rId34"/>
    </p:embeddedFont>
    <p:embeddedFont>
      <p:font typeface="Poppins Heavy" charset="1" panose="00000A00000000000000"/>
      <p:regular r:id="rId35"/>
    </p:embeddedFont>
    <p:embeddedFont>
      <p:font typeface="Poppins Heavy Italics" charset="1" panose="00000A00000000000000"/>
      <p:regular r:id="rId36"/>
    </p:embeddedFont>
    <p:embeddedFont>
      <p:font typeface="Lato" charset="1" panose="020F0502020204030203"/>
      <p:regular r:id="rId37"/>
    </p:embeddedFont>
    <p:embeddedFont>
      <p:font typeface="Lato Bold" charset="1" panose="020F0502020204030203"/>
      <p:regular r:id="rId38"/>
    </p:embeddedFont>
    <p:embeddedFont>
      <p:font typeface="Lato Italics" charset="1" panose="020F0502020204030203"/>
      <p:regular r:id="rId39"/>
    </p:embeddedFont>
    <p:embeddedFont>
      <p:font typeface="Lato Bold Italics" charset="1" panose="020F0502020204030203"/>
      <p:regular r:id="rId40"/>
    </p:embeddedFont>
    <p:embeddedFont>
      <p:font typeface="Lato Thin" charset="1" panose="020F0502020204030203"/>
      <p:regular r:id="rId41"/>
    </p:embeddedFont>
    <p:embeddedFont>
      <p:font typeface="Lato Thin Italics" charset="1" panose="020F0502020204030203"/>
      <p:regular r:id="rId42"/>
    </p:embeddedFont>
    <p:embeddedFont>
      <p:font typeface="Lato Light" charset="1" panose="020F0502020204030203"/>
      <p:regular r:id="rId43"/>
    </p:embeddedFont>
    <p:embeddedFont>
      <p:font typeface="Lato Light Italics" charset="1" panose="020F0502020204030203"/>
      <p:regular r:id="rId44"/>
    </p:embeddedFont>
    <p:embeddedFont>
      <p:font typeface="Lato Heavy" charset="1" panose="020F0502020204030203"/>
      <p:regular r:id="rId45"/>
    </p:embeddedFont>
    <p:embeddedFont>
      <p:font typeface="Lato Heavy Italics" charset="1" panose="020F0502020204030203"/>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notesMasters/notesMaster1.xml" Type="http://schemas.openxmlformats.org/officeDocument/2006/relationships/notesMaster"/><Relationship Id="rId59" Target="theme/theme2.xml" Type="http://schemas.openxmlformats.org/officeDocument/2006/relationships/theme"/><Relationship Id="rId6" Target="fonts/font6.fntdata" Type="http://schemas.openxmlformats.org/officeDocument/2006/relationships/font"/><Relationship Id="rId60" Target="notesSlides/notesSlide1.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is  not significant for our analysis in the data provided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506110" y="2999104"/>
            <a:ext cx="8827988" cy="4164968"/>
          </a:xfrm>
          <a:prstGeom prst="rect">
            <a:avLst/>
          </a:prstGeom>
        </p:spPr>
        <p:txBody>
          <a:bodyPr anchor="t" rtlCol="false" tIns="0" lIns="0" bIns="0" rIns="0">
            <a:spAutoFit/>
          </a:bodyPr>
          <a:lstStyle/>
          <a:p>
            <a:pPr algn="ctr">
              <a:lnSpc>
                <a:spcPts val="8259"/>
              </a:lnSpc>
              <a:spcBef>
                <a:spcPct val="0"/>
              </a:spcBef>
            </a:pPr>
            <a:r>
              <a:rPr lang="en-US" sz="5899">
                <a:solidFill>
                  <a:srgbClr val="000000"/>
                </a:solidFill>
                <a:latin typeface="Archivo Black"/>
              </a:rPr>
              <a:t>INSIGHTS ON </a:t>
            </a:r>
            <a:r>
              <a:rPr lang="en-US" sz="5899">
                <a:solidFill>
                  <a:srgbClr val="593C8F"/>
                </a:solidFill>
                <a:latin typeface="Archivo Black"/>
              </a:rPr>
              <a:t>PROPERTY</a:t>
            </a:r>
            <a:r>
              <a:rPr lang="en-US" sz="5899">
                <a:solidFill>
                  <a:srgbClr val="000000"/>
                </a:solidFill>
                <a:latin typeface="Archivo Black"/>
              </a:rPr>
              <a:t> INVESTMENT </a:t>
            </a:r>
            <a:r>
              <a:rPr lang="en-US" sz="5899">
                <a:solidFill>
                  <a:srgbClr val="593C8F"/>
                </a:solidFill>
                <a:latin typeface="Archivo Black"/>
              </a:rPr>
              <a:t>PROFITABILITY</a:t>
            </a:r>
          </a:p>
        </p:txBody>
      </p:sp>
      <p:sp>
        <p:nvSpPr>
          <p:cNvPr name="TextBox 8" id="8"/>
          <p:cNvSpPr txBox="true"/>
          <p:nvPr/>
        </p:nvSpPr>
        <p:spPr>
          <a:xfrm rot="0">
            <a:off x="5506110" y="8808098"/>
            <a:ext cx="8519220" cy="450202"/>
          </a:xfrm>
          <a:prstGeom prst="rect">
            <a:avLst/>
          </a:prstGeom>
        </p:spPr>
        <p:txBody>
          <a:bodyPr anchor="t" rtlCol="false" tIns="0" lIns="0" bIns="0" rIns="0">
            <a:spAutoFit/>
          </a:bodyPr>
          <a:lstStyle/>
          <a:p>
            <a:pPr algn="ctr">
              <a:lnSpc>
                <a:spcPts val="3535"/>
              </a:lnSpc>
              <a:spcBef>
                <a:spcPct val="0"/>
              </a:spcBef>
            </a:pPr>
            <a:r>
              <a:rPr lang="en-US" sz="2525">
                <a:solidFill>
                  <a:srgbClr val="000000"/>
                </a:solidFill>
                <a:latin typeface="Arimo"/>
              </a:rPr>
              <a:t>By Rose Kyalo, Angel Atungire, Stacy Kiriiri, Brytone Omare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2071290" y="688803"/>
            <a:ext cx="6544963" cy="750570"/>
          </a:xfrm>
          <a:prstGeom prst="rect">
            <a:avLst/>
          </a:prstGeom>
        </p:spPr>
        <p:txBody>
          <a:bodyPr anchor="t" rtlCol="false" tIns="0" lIns="0" bIns="0" rIns="0">
            <a:spAutoFit/>
          </a:bodyPr>
          <a:lstStyle/>
          <a:p>
            <a:pPr>
              <a:lnSpc>
                <a:spcPts val="5880"/>
              </a:lnSpc>
              <a:spcBef>
                <a:spcPct val="0"/>
              </a:spcBef>
            </a:pPr>
            <a:r>
              <a:rPr lang="en-US" sz="4200">
                <a:solidFill>
                  <a:srgbClr val="593C8F"/>
                </a:solidFill>
                <a:latin typeface="Poppins"/>
              </a:rPr>
              <a:t>RECOMENDATIONS</a:t>
            </a:r>
          </a:p>
        </p:txBody>
      </p:sp>
      <p:sp>
        <p:nvSpPr>
          <p:cNvPr name="Freeform 4" id="4"/>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1832360" y="0"/>
            <a:ext cx="6455640" cy="10287000"/>
            <a:chOff x="0" y="0"/>
            <a:chExt cx="1700251" cy="2709333"/>
          </a:xfrm>
        </p:grpSpPr>
        <p:sp>
          <p:nvSpPr>
            <p:cNvPr name="Freeform 6" id="6"/>
            <p:cNvSpPr/>
            <p:nvPr/>
          </p:nvSpPr>
          <p:spPr>
            <a:xfrm flipH="false" flipV="false" rot="0">
              <a:off x="0" y="0"/>
              <a:ext cx="1700251" cy="2709333"/>
            </a:xfrm>
            <a:custGeom>
              <a:avLst/>
              <a:gdLst/>
              <a:ahLst/>
              <a:cxnLst/>
              <a:rect r="r" b="b" t="t" l="l"/>
              <a:pathLst>
                <a:path h="2709333" w="1700251">
                  <a:moveTo>
                    <a:pt x="0" y="0"/>
                  </a:moveTo>
                  <a:lnTo>
                    <a:pt x="1700251" y="0"/>
                  </a:lnTo>
                  <a:lnTo>
                    <a:pt x="1700251" y="2709333"/>
                  </a:lnTo>
                  <a:lnTo>
                    <a:pt x="0" y="2709333"/>
                  </a:lnTo>
                  <a:close/>
                </a:path>
              </a:pathLst>
            </a:custGeom>
            <a:solidFill>
              <a:srgbClr val="593C8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441103" y="1226919"/>
            <a:ext cx="1943966" cy="1254717"/>
            <a:chOff x="0" y="0"/>
            <a:chExt cx="1830970" cy="1181785"/>
          </a:xfrm>
        </p:grpSpPr>
        <p:sp>
          <p:nvSpPr>
            <p:cNvPr name="Freeform 9" id="9"/>
            <p:cNvSpPr/>
            <p:nvPr/>
          </p:nvSpPr>
          <p:spPr>
            <a:xfrm flipH="false" flipV="false" rot="0">
              <a:off x="0" y="0"/>
              <a:ext cx="1830970" cy="1181785"/>
            </a:xfrm>
            <a:custGeom>
              <a:avLst/>
              <a:gdLst/>
              <a:ahLst/>
              <a:cxnLst/>
              <a:rect r="r" b="b" t="t" l="l"/>
              <a:pathLst>
                <a:path h="1181785" w="1830970">
                  <a:moveTo>
                    <a:pt x="915485" y="0"/>
                  </a:moveTo>
                  <a:cubicBezTo>
                    <a:pt x="409877" y="0"/>
                    <a:pt x="0" y="264552"/>
                    <a:pt x="0" y="590893"/>
                  </a:cubicBezTo>
                  <a:cubicBezTo>
                    <a:pt x="0" y="917233"/>
                    <a:pt x="409877" y="1181785"/>
                    <a:pt x="915485" y="1181785"/>
                  </a:cubicBezTo>
                  <a:cubicBezTo>
                    <a:pt x="1421094" y="1181785"/>
                    <a:pt x="1830970" y="917233"/>
                    <a:pt x="1830970" y="590893"/>
                  </a:cubicBezTo>
                  <a:cubicBezTo>
                    <a:pt x="1830970" y="264552"/>
                    <a:pt x="1421094" y="0"/>
                    <a:pt x="915485"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071290" y="4009072"/>
            <a:ext cx="4957192" cy="2211705"/>
          </a:xfrm>
          <a:prstGeom prst="rect">
            <a:avLst/>
          </a:prstGeom>
        </p:spPr>
        <p:txBody>
          <a:bodyPr anchor="t" rtlCol="false" tIns="0" lIns="0" bIns="0" rIns="0">
            <a:spAutoFit/>
          </a:bodyPr>
          <a:lstStyle/>
          <a:p>
            <a:pPr>
              <a:lnSpc>
                <a:spcPts val="2520"/>
              </a:lnSpc>
            </a:pPr>
            <a:r>
              <a:rPr lang="en-US" sz="1800">
                <a:solidFill>
                  <a:srgbClr val="000000"/>
                </a:solidFill>
                <a:latin typeface="Poppins Bold"/>
              </a:rPr>
              <a:t>Waterfront Properties Command a Premium:</a:t>
            </a:r>
            <a:r>
              <a:rPr lang="en-US" sz="1800">
                <a:solidFill>
                  <a:srgbClr val="000000"/>
                </a:solidFill>
                <a:latin typeface="Poppins"/>
              </a:rPr>
              <a:t> Waterfront properties are highly desirable and come with a substantial price premium. Investors should consider these properties for potentially higher returns.</a:t>
            </a:r>
          </a:p>
          <a:p>
            <a:pPr>
              <a:lnSpc>
                <a:spcPts val="2520"/>
              </a:lnSpc>
              <a:spcBef>
                <a:spcPct val="0"/>
              </a:spcBef>
            </a:pPr>
          </a:p>
        </p:txBody>
      </p:sp>
      <p:sp>
        <p:nvSpPr>
          <p:cNvPr name="TextBox 12" id="12"/>
          <p:cNvSpPr txBox="true"/>
          <p:nvPr/>
        </p:nvSpPr>
        <p:spPr>
          <a:xfrm rot="0">
            <a:off x="2071290" y="6701147"/>
            <a:ext cx="4973152" cy="1268730"/>
          </a:xfrm>
          <a:prstGeom prst="rect">
            <a:avLst/>
          </a:prstGeom>
        </p:spPr>
        <p:txBody>
          <a:bodyPr anchor="t" rtlCol="false" tIns="0" lIns="0" bIns="0" rIns="0">
            <a:spAutoFit/>
          </a:bodyPr>
          <a:lstStyle/>
          <a:p>
            <a:pPr>
              <a:lnSpc>
                <a:spcPts val="2520"/>
              </a:lnSpc>
            </a:pPr>
            <a:r>
              <a:rPr lang="en-US" sz="1800">
                <a:solidFill>
                  <a:srgbClr val="000000"/>
                </a:solidFill>
                <a:latin typeface="Poppins Bold"/>
              </a:rPr>
              <a:t>Views Enhance Value:</a:t>
            </a:r>
            <a:r>
              <a:rPr lang="en-US" sz="1800">
                <a:solidFill>
                  <a:srgbClr val="000000"/>
                </a:solidFill>
                <a:latin typeface="Poppins"/>
              </a:rPr>
              <a:t> Homes with excellent views or very good views also tend to fetch higher prices.</a:t>
            </a:r>
          </a:p>
          <a:p>
            <a:pPr>
              <a:lnSpc>
                <a:spcPts val="2520"/>
              </a:lnSpc>
              <a:spcBef>
                <a:spcPct val="0"/>
              </a:spcBef>
            </a:pPr>
          </a:p>
        </p:txBody>
      </p:sp>
      <p:sp>
        <p:nvSpPr>
          <p:cNvPr name="TextBox 13" id="13"/>
          <p:cNvSpPr txBox="true"/>
          <p:nvPr/>
        </p:nvSpPr>
        <p:spPr>
          <a:xfrm rot="0">
            <a:off x="12859269" y="4546592"/>
            <a:ext cx="3721766" cy="2211705"/>
          </a:xfrm>
          <a:prstGeom prst="rect">
            <a:avLst/>
          </a:prstGeom>
        </p:spPr>
        <p:txBody>
          <a:bodyPr anchor="t" rtlCol="false" tIns="0" lIns="0" bIns="0" rIns="0">
            <a:spAutoFit/>
          </a:bodyPr>
          <a:lstStyle/>
          <a:p>
            <a:pPr>
              <a:lnSpc>
                <a:spcPts val="2520"/>
              </a:lnSpc>
            </a:pPr>
            <a:r>
              <a:rPr lang="en-US" sz="1800">
                <a:solidFill>
                  <a:srgbClr val="FFFFFF"/>
                </a:solidFill>
                <a:latin typeface="Poppins Bold"/>
              </a:rPr>
              <a:t>Budget Planning:</a:t>
            </a:r>
            <a:r>
              <a:rPr lang="en-US" sz="1800">
                <a:solidFill>
                  <a:srgbClr val="FFFFFF"/>
                </a:solidFill>
                <a:latin typeface="Poppins"/>
              </a:rPr>
              <a:t> With an average housing price of approximately $541,317.18, investors should budget and plan their investments accordingly.</a:t>
            </a:r>
          </a:p>
          <a:p>
            <a:pPr>
              <a:lnSpc>
                <a:spcPts val="2520"/>
              </a:lnSpc>
              <a:spcBef>
                <a:spcPct val="0"/>
              </a:spcBef>
            </a:pPr>
          </a:p>
        </p:txBody>
      </p:sp>
      <p:sp>
        <p:nvSpPr>
          <p:cNvPr name="TextBox 14" id="14"/>
          <p:cNvSpPr txBox="true"/>
          <p:nvPr/>
        </p:nvSpPr>
        <p:spPr>
          <a:xfrm rot="0">
            <a:off x="2071290" y="1797128"/>
            <a:ext cx="4885094" cy="2211705"/>
          </a:xfrm>
          <a:prstGeom prst="rect">
            <a:avLst/>
          </a:prstGeom>
        </p:spPr>
        <p:txBody>
          <a:bodyPr anchor="t" rtlCol="false" tIns="0" lIns="0" bIns="0" rIns="0">
            <a:spAutoFit/>
          </a:bodyPr>
          <a:lstStyle/>
          <a:p>
            <a:pPr>
              <a:lnSpc>
                <a:spcPts val="2520"/>
              </a:lnSpc>
            </a:pPr>
            <a:r>
              <a:rPr lang="en-US" sz="1800">
                <a:solidFill>
                  <a:srgbClr val="000000"/>
                </a:solidFill>
                <a:latin typeface="Poppins Bold"/>
              </a:rPr>
              <a:t>Square Footage Matters:</a:t>
            </a:r>
            <a:r>
              <a:rPr lang="en-US" sz="1800">
                <a:solidFill>
                  <a:srgbClr val="000000"/>
                </a:solidFill>
                <a:latin typeface="Poppins"/>
              </a:rPr>
              <a:t> The square footage of living space (sqft_living) has a significant positive impact on housing prices. Investing in properties with larger living spaces tends to result in higher prices.</a:t>
            </a:r>
          </a:p>
          <a:p>
            <a:pPr>
              <a:lnSpc>
                <a:spcPts val="2520"/>
              </a:lnSpc>
              <a:spcBef>
                <a:spcPct val="0"/>
              </a:spcBef>
            </a:pPr>
          </a:p>
        </p:txBody>
      </p:sp>
      <p:sp>
        <p:nvSpPr>
          <p:cNvPr name="TextBox 15" id="15"/>
          <p:cNvSpPr txBox="true"/>
          <p:nvPr/>
        </p:nvSpPr>
        <p:spPr>
          <a:xfrm rot="0">
            <a:off x="12859269" y="1797128"/>
            <a:ext cx="4061794" cy="1583055"/>
          </a:xfrm>
          <a:prstGeom prst="rect">
            <a:avLst/>
          </a:prstGeom>
        </p:spPr>
        <p:txBody>
          <a:bodyPr anchor="t" rtlCol="false" tIns="0" lIns="0" bIns="0" rIns="0">
            <a:spAutoFit/>
          </a:bodyPr>
          <a:lstStyle/>
          <a:p>
            <a:pPr>
              <a:lnSpc>
                <a:spcPts val="2520"/>
              </a:lnSpc>
            </a:pPr>
            <a:r>
              <a:rPr lang="en-US" sz="1800">
                <a:solidFill>
                  <a:srgbClr val="FFFFFF"/>
                </a:solidFill>
                <a:latin typeface="Poppins Bold"/>
              </a:rPr>
              <a:t>Condition and Grade Influence Price:</a:t>
            </a:r>
            <a:r>
              <a:rPr lang="en-US" sz="1800">
                <a:solidFill>
                  <a:srgbClr val="FFFFFF"/>
                </a:solidFill>
                <a:latin typeface="Poppins"/>
              </a:rPr>
              <a:t>. Properties in very good condition and with higher grades tend to have higher values.</a:t>
            </a:r>
          </a:p>
          <a:p>
            <a:pPr>
              <a:lnSpc>
                <a:spcPts val="252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334049" y="8172450"/>
            <a:ext cx="5699669"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RECOMMENDATION</a:t>
            </a:r>
          </a:p>
        </p:txBody>
      </p:sp>
      <p:grpSp>
        <p:nvGrpSpPr>
          <p:cNvPr name="Group 3" id="3"/>
          <p:cNvGrpSpPr/>
          <p:nvPr/>
        </p:nvGrpSpPr>
        <p:grpSpPr>
          <a:xfrm rot="5400000">
            <a:off x="6480175" y="-1520825"/>
            <a:ext cx="5327650" cy="18288000"/>
            <a:chOff x="0" y="0"/>
            <a:chExt cx="1403167" cy="4816593"/>
          </a:xfrm>
        </p:grpSpPr>
        <p:sp>
          <p:nvSpPr>
            <p:cNvPr name="Freeform 4" id="4"/>
            <p:cNvSpPr/>
            <p:nvPr/>
          </p:nvSpPr>
          <p:spPr>
            <a:xfrm flipH="false" flipV="false" rot="0">
              <a:off x="0" y="0"/>
              <a:ext cx="1403167" cy="4816592"/>
            </a:xfrm>
            <a:custGeom>
              <a:avLst/>
              <a:gdLst/>
              <a:ahLst/>
              <a:cxnLst/>
              <a:rect r="r" b="b" t="t" l="l"/>
              <a:pathLst>
                <a:path h="4816592" w="1403167">
                  <a:moveTo>
                    <a:pt x="0" y="0"/>
                  </a:moveTo>
                  <a:lnTo>
                    <a:pt x="1403167" y="0"/>
                  </a:lnTo>
                  <a:lnTo>
                    <a:pt x="1403167" y="4816592"/>
                  </a:lnTo>
                  <a:lnTo>
                    <a:pt x="0" y="4816592"/>
                  </a:lnTo>
                  <a:close/>
                </a:path>
              </a:pathLst>
            </a:custGeom>
            <a:solidFill>
              <a:srgbClr val="593C8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0"/>
            <a:ext cx="18288000" cy="4959350"/>
          </a:xfrm>
          <a:custGeom>
            <a:avLst/>
            <a:gdLst/>
            <a:ahLst/>
            <a:cxnLst/>
            <a:rect r="r" b="b" t="t" l="l"/>
            <a:pathLst>
              <a:path h="4959350" w="18288000">
                <a:moveTo>
                  <a:pt x="0" y="0"/>
                </a:moveTo>
                <a:lnTo>
                  <a:pt x="18288000" y="0"/>
                </a:lnTo>
                <a:lnTo>
                  <a:pt x="18288000" y="4959350"/>
                </a:lnTo>
                <a:lnTo>
                  <a:pt x="0" y="4959350"/>
                </a:lnTo>
                <a:lnTo>
                  <a:pt x="0" y="0"/>
                </a:lnTo>
                <a:close/>
              </a:path>
            </a:pathLst>
          </a:custGeom>
          <a:blipFill>
            <a:blip r:embed="rId2">
              <a:alphaModFix amt="41000"/>
            </a:blip>
            <a:stretch>
              <a:fillRect l="0" t="0" r="0" b="-74198"/>
            </a:stretch>
          </a:blipFill>
        </p:spPr>
      </p:sp>
      <p:sp>
        <p:nvSpPr>
          <p:cNvPr name="Freeform 7" id="7"/>
          <p:cNvSpPr/>
          <p:nvPr/>
        </p:nvSpPr>
        <p:spPr>
          <a:xfrm flipH="false" flipV="false" rot="0">
            <a:off x="5486400" y="3141795"/>
            <a:ext cx="7315200" cy="4003409"/>
          </a:xfrm>
          <a:custGeom>
            <a:avLst/>
            <a:gdLst/>
            <a:ahLst/>
            <a:cxnLst/>
            <a:rect r="r" b="b" t="t" l="l"/>
            <a:pathLst>
              <a:path h="4003409" w="7315200">
                <a:moveTo>
                  <a:pt x="0" y="0"/>
                </a:moveTo>
                <a:lnTo>
                  <a:pt x="7315200" y="0"/>
                </a:lnTo>
                <a:lnTo>
                  <a:pt x="7315200" y="4003410"/>
                </a:lnTo>
                <a:lnTo>
                  <a:pt x="0" y="4003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098465" y="1171497"/>
            <a:ext cx="4091071" cy="855873"/>
          </a:xfrm>
          <a:prstGeom prst="rect">
            <a:avLst/>
          </a:prstGeom>
        </p:spPr>
        <p:txBody>
          <a:bodyPr anchor="t" rtlCol="false" tIns="0" lIns="0" bIns="0" rIns="0">
            <a:spAutoFit/>
          </a:bodyPr>
          <a:lstStyle/>
          <a:p>
            <a:pPr algn="ctr">
              <a:lnSpc>
                <a:spcPts val="6900"/>
              </a:lnSpc>
              <a:spcBef>
                <a:spcPct val="0"/>
              </a:spcBef>
            </a:pPr>
            <a:r>
              <a:rPr lang="en-US" sz="4929">
                <a:solidFill>
                  <a:srgbClr val="000000"/>
                </a:solidFill>
                <a:latin typeface="Bukhari Scrip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2711240" y="-120968"/>
            <a:ext cx="2466847" cy="10528935"/>
            <a:chOff x="0" y="0"/>
            <a:chExt cx="786130" cy="3355340"/>
          </a:xfrm>
        </p:grpSpPr>
        <p:sp>
          <p:nvSpPr>
            <p:cNvPr name="Freeform 7" id="7"/>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3"/>
              <a:stretch>
                <a:fillRect l="-270013" t="0" r="-270013" b="0"/>
              </a:stretch>
            </a:blipFill>
          </p:spPr>
        </p:sp>
      </p:grpSp>
      <p:grpSp>
        <p:nvGrpSpPr>
          <p:cNvPr name="Group 8" id="8"/>
          <p:cNvGrpSpPr>
            <a:grpSpLocks noChangeAspect="true"/>
          </p:cNvGrpSpPr>
          <p:nvPr/>
        </p:nvGrpSpPr>
        <p:grpSpPr>
          <a:xfrm rot="0">
            <a:off x="10220580" y="-120968"/>
            <a:ext cx="2466847" cy="10528935"/>
            <a:chOff x="0" y="0"/>
            <a:chExt cx="786130" cy="3355340"/>
          </a:xfrm>
        </p:grpSpPr>
        <p:sp>
          <p:nvSpPr>
            <p:cNvPr name="Freeform 9" id="9"/>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4"/>
              <a:stretch>
                <a:fillRect l="-270113" t="0" r="-270113" b="0"/>
              </a:stretch>
            </a:blipFill>
          </p:spPr>
        </p:sp>
      </p:grpSp>
      <p:grpSp>
        <p:nvGrpSpPr>
          <p:cNvPr name="Group 10" id="10"/>
          <p:cNvGrpSpPr>
            <a:grpSpLocks noChangeAspect="true"/>
          </p:cNvGrpSpPr>
          <p:nvPr/>
        </p:nvGrpSpPr>
        <p:grpSpPr>
          <a:xfrm rot="0">
            <a:off x="7706108" y="-120968"/>
            <a:ext cx="2466847" cy="10528935"/>
            <a:chOff x="0" y="0"/>
            <a:chExt cx="786130" cy="3355340"/>
          </a:xfrm>
        </p:grpSpPr>
        <p:sp>
          <p:nvSpPr>
            <p:cNvPr name="Freeform 11" id="11"/>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5"/>
              <a:stretch>
                <a:fillRect l="-270113" t="0" r="-270113" b="0"/>
              </a:stretch>
            </a:blipFill>
          </p:spPr>
        </p:sp>
      </p:grpSp>
      <p:sp>
        <p:nvSpPr>
          <p:cNvPr name="TextBox 12" id="12"/>
          <p:cNvSpPr txBox="true"/>
          <p:nvPr/>
        </p:nvSpPr>
        <p:spPr>
          <a:xfrm rot="0">
            <a:off x="102872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INTRODUCTION</a:t>
            </a:r>
          </a:p>
        </p:txBody>
      </p:sp>
      <p:sp>
        <p:nvSpPr>
          <p:cNvPr name="AutoShape 13" id="13"/>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TextBox 14" id="14"/>
          <p:cNvSpPr txBox="true"/>
          <p:nvPr/>
        </p:nvSpPr>
        <p:spPr>
          <a:xfrm rot="0">
            <a:off x="818609" y="4030686"/>
            <a:ext cx="5900082" cy="3384954"/>
          </a:xfrm>
          <a:prstGeom prst="rect">
            <a:avLst/>
          </a:prstGeom>
        </p:spPr>
        <p:txBody>
          <a:bodyPr anchor="t" rtlCol="false" tIns="0" lIns="0" bIns="0" rIns="0">
            <a:spAutoFit/>
          </a:bodyPr>
          <a:lstStyle/>
          <a:p>
            <a:pPr>
              <a:lnSpc>
                <a:spcPts val="3028"/>
              </a:lnSpc>
            </a:pPr>
            <a:r>
              <a:rPr lang="en-US" sz="2163">
                <a:solidFill>
                  <a:srgbClr val="000000"/>
                </a:solidFill>
                <a:latin typeface="Poppins"/>
              </a:rPr>
              <a:t>King County is experiencing a surge in demand for high-quality properties, particularly those with larger living spaces, waterfront locations, and scenic views.</a:t>
            </a:r>
          </a:p>
          <a:p>
            <a:pPr>
              <a:lnSpc>
                <a:spcPts val="3028"/>
              </a:lnSpc>
            </a:pPr>
          </a:p>
          <a:p>
            <a:pPr>
              <a:lnSpc>
                <a:spcPts val="3028"/>
              </a:lnSpc>
            </a:pPr>
            <a:r>
              <a:rPr lang="en-US" sz="2163">
                <a:solidFill>
                  <a:srgbClr val="000000"/>
                </a:solidFill>
                <a:latin typeface="Poppins"/>
              </a:rPr>
              <a:t>These features tend to command premium prices in the market, making them attractive investment opportunities.</a:t>
            </a:r>
          </a:p>
          <a:p>
            <a:pPr>
              <a:lnSpc>
                <a:spcPts val="3028"/>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1028720" y="1485296"/>
            <a:ext cx="6417963" cy="750570"/>
          </a:xfrm>
          <a:prstGeom prst="rect">
            <a:avLst/>
          </a:prstGeom>
        </p:spPr>
        <p:txBody>
          <a:bodyPr anchor="t" rtlCol="false" tIns="0" lIns="0" bIns="0" rIns="0">
            <a:spAutoFit/>
          </a:bodyPr>
          <a:lstStyle/>
          <a:p>
            <a:pPr>
              <a:lnSpc>
                <a:spcPts val="5880"/>
              </a:lnSpc>
              <a:spcBef>
                <a:spcPct val="0"/>
              </a:spcBef>
            </a:pPr>
            <a:r>
              <a:rPr lang="en-US" sz="4200">
                <a:solidFill>
                  <a:srgbClr val="FFFFFF"/>
                </a:solidFill>
                <a:latin typeface="Poppins"/>
              </a:rPr>
              <a:t>BUSINESS PROBLEM</a:t>
            </a:r>
          </a:p>
        </p:txBody>
      </p:sp>
      <p:grpSp>
        <p:nvGrpSpPr>
          <p:cNvPr name="Group 6" id="6"/>
          <p:cNvGrpSpPr>
            <a:grpSpLocks noChangeAspect="true"/>
          </p:cNvGrpSpPr>
          <p:nvPr/>
        </p:nvGrpSpPr>
        <p:grpSpPr>
          <a:xfrm rot="0">
            <a:off x="7006268" y="820057"/>
            <a:ext cx="8372274" cy="8646885"/>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79" t="0" r="-1679"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9" id="9"/>
          <p:cNvSpPr txBox="true"/>
          <p:nvPr/>
        </p:nvSpPr>
        <p:spPr>
          <a:xfrm rot="0">
            <a:off x="1028700" y="2655267"/>
            <a:ext cx="5526876" cy="5958205"/>
          </a:xfrm>
          <a:prstGeom prst="rect">
            <a:avLst/>
          </a:prstGeom>
        </p:spPr>
        <p:txBody>
          <a:bodyPr anchor="t" rtlCol="false" tIns="0" lIns="0" bIns="0" rIns="0">
            <a:spAutoFit/>
          </a:bodyPr>
          <a:lstStyle/>
          <a:p>
            <a:pPr>
              <a:lnSpc>
                <a:spcPts val="3919"/>
              </a:lnSpc>
            </a:pPr>
            <a:r>
              <a:rPr lang="en-US" sz="2799">
                <a:solidFill>
                  <a:srgbClr val="FFFFFF"/>
                </a:solidFill>
                <a:latin typeface="Poppins"/>
              </a:rPr>
              <a:t>RASB-berry Property investors are looking to optimize their investment strategies by purchasing properties with the potential for high returns.</a:t>
            </a:r>
          </a:p>
          <a:p>
            <a:pPr>
              <a:lnSpc>
                <a:spcPts val="3919"/>
              </a:lnSpc>
            </a:pPr>
          </a:p>
          <a:p>
            <a:pPr>
              <a:lnSpc>
                <a:spcPts val="3919"/>
              </a:lnSpc>
              <a:spcBef>
                <a:spcPct val="0"/>
              </a:spcBef>
            </a:pPr>
            <a:r>
              <a:rPr lang="en-US" sz="2799">
                <a:solidFill>
                  <a:srgbClr val="FFFFFF"/>
                </a:solidFill>
                <a:latin typeface="Poppins"/>
              </a:rPr>
              <a:t> They want to know which property attributes, such as square footage, number of bedrooms,and condition of the property, are most strongly correlated with sale prices.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1494821"/>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MODELLING</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grpSp>
        <p:nvGrpSpPr>
          <p:cNvPr name="Group 5" id="5"/>
          <p:cNvGrpSpPr>
            <a:grpSpLocks noChangeAspect="true"/>
          </p:cNvGrpSpPr>
          <p:nvPr/>
        </p:nvGrpSpPr>
        <p:grpSpPr>
          <a:xfrm rot="0">
            <a:off x="11458575" y="3881908"/>
            <a:ext cx="6094969" cy="3428377"/>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6244" t="0" r="-6244" b="0"/>
              </a:stretch>
            </a:blipFill>
          </p:spPr>
        </p:sp>
      </p:grpSp>
      <p:grpSp>
        <p:nvGrpSpPr>
          <p:cNvPr name="Group 7" id="7"/>
          <p:cNvGrpSpPr/>
          <p:nvPr/>
        </p:nvGrpSpPr>
        <p:grpSpPr>
          <a:xfrm rot="0">
            <a:off x="7810500" y="0"/>
            <a:ext cx="3086100" cy="10287000"/>
            <a:chOff x="0" y="0"/>
            <a:chExt cx="812800" cy="2709333"/>
          </a:xfrm>
        </p:grpSpPr>
        <p:sp>
          <p:nvSpPr>
            <p:cNvPr name="Freeform 8" id="8"/>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042814" y="238079"/>
            <a:ext cx="2621473" cy="2684935"/>
          </a:xfrm>
          <a:custGeom>
            <a:avLst/>
            <a:gdLst/>
            <a:ahLst/>
            <a:cxnLst/>
            <a:rect r="r" b="b" t="t" l="l"/>
            <a:pathLst>
              <a:path h="2684935" w="2621473">
                <a:moveTo>
                  <a:pt x="0" y="0"/>
                </a:moveTo>
                <a:lnTo>
                  <a:pt x="2621472" y="0"/>
                </a:lnTo>
                <a:lnTo>
                  <a:pt x="2621472" y="2684935"/>
                </a:lnTo>
                <a:lnTo>
                  <a:pt x="0" y="26849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7962772" y="7310285"/>
            <a:ext cx="2781556" cy="2781556"/>
          </a:xfrm>
          <a:custGeom>
            <a:avLst/>
            <a:gdLst/>
            <a:ahLst/>
            <a:cxnLst/>
            <a:rect r="r" b="b" t="t" l="l"/>
            <a:pathLst>
              <a:path h="2781556" w="2781556">
                <a:moveTo>
                  <a:pt x="0" y="0"/>
                </a:moveTo>
                <a:lnTo>
                  <a:pt x="2781556" y="0"/>
                </a:lnTo>
                <a:lnTo>
                  <a:pt x="2781556" y="2781556"/>
                </a:lnTo>
                <a:lnTo>
                  <a:pt x="0" y="27815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48201" y="3824758"/>
            <a:ext cx="7200662" cy="4832985"/>
          </a:xfrm>
          <a:prstGeom prst="rect">
            <a:avLst/>
          </a:prstGeom>
        </p:spPr>
        <p:txBody>
          <a:bodyPr anchor="t" rtlCol="false" tIns="0" lIns="0" bIns="0" rIns="0">
            <a:spAutoFit/>
          </a:bodyPr>
          <a:lstStyle/>
          <a:p>
            <a:pPr marL="453392" indent="-226696" lvl="1">
              <a:lnSpc>
                <a:spcPts val="2940"/>
              </a:lnSpc>
              <a:buFont typeface="Arial"/>
              <a:buChar char="•"/>
            </a:pPr>
            <a:r>
              <a:rPr lang="en-US" sz="2100">
                <a:solidFill>
                  <a:srgbClr val="000000"/>
                </a:solidFill>
                <a:latin typeface="Poppins"/>
              </a:rPr>
              <a:t>Baseline Model - Model 1</a:t>
            </a:r>
          </a:p>
          <a:p>
            <a:pPr>
              <a:lnSpc>
                <a:spcPts val="2940"/>
              </a:lnSpc>
            </a:pPr>
          </a:p>
          <a:p>
            <a:pPr marL="453392" indent="-226696" lvl="1">
              <a:lnSpc>
                <a:spcPts val="2940"/>
              </a:lnSpc>
              <a:buFont typeface="Arial"/>
              <a:buChar char="•"/>
            </a:pPr>
            <a:r>
              <a:rPr lang="en-US" sz="2100">
                <a:solidFill>
                  <a:srgbClr val="000000"/>
                </a:solidFill>
                <a:latin typeface="Poppins"/>
              </a:rPr>
              <a:t>Multiple Linear Regression - Model 2</a:t>
            </a:r>
          </a:p>
          <a:p>
            <a:pPr>
              <a:lnSpc>
                <a:spcPts val="2940"/>
              </a:lnSpc>
            </a:pPr>
          </a:p>
          <a:p>
            <a:pPr marL="453392" indent="-226696" lvl="1">
              <a:lnSpc>
                <a:spcPts val="2940"/>
              </a:lnSpc>
              <a:buFont typeface="Arial"/>
              <a:buChar char="•"/>
            </a:pPr>
            <a:r>
              <a:rPr lang="en-US" sz="2100">
                <a:solidFill>
                  <a:srgbClr val="000000"/>
                </a:solidFill>
                <a:latin typeface="Poppins"/>
              </a:rPr>
              <a:t>One Hot Encoding - Model 3</a:t>
            </a: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a:p>
            <a:pPr>
              <a:lnSpc>
                <a:spcPts val="29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5400000">
            <a:off x="8959850" y="-4000500"/>
            <a:ext cx="368300" cy="18288000"/>
            <a:chOff x="0" y="0"/>
            <a:chExt cx="97001" cy="4816593"/>
          </a:xfrm>
        </p:grpSpPr>
        <p:sp>
          <p:nvSpPr>
            <p:cNvPr name="Freeform 4" id="4"/>
            <p:cNvSpPr/>
            <p:nvPr/>
          </p:nvSpPr>
          <p:spPr>
            <a:xfrm flipH="false" flipV="false" rot="0">
              <a:off x="0" y="0"/>
              <a:ext cx="97001" cy="4816592"/>
            </a:xfrm>
            <a:custGeom>
              <a:avLst/>
              <a:gdLst/>
              <a:ahLst/>
              <a:cxnLst/>
              <a:rect r="r" b="b" t="t" l="l"/>
              <a:pathLst>
                <a:path h="4816592" w="97001">
                  <a:moveTo>
                    <a:pt x="0" y="0"/>
                  </a:moveTo>
                  <a:lnTo>
                    <a:pt x="97001" y="0"/>
                  </a:lnTo>
                  <a:lnTo>
                    <a:pt x="97001" y="4816592"/>
                  </a:lnTo>
                  <a:lnTo>
                    <a:pt x="0" y="4816592"/>
                  </a:lnTo>
                  <a:close/>
                </a:path>
              </a:pathLst>
            </a:custGeom>
            <a:solidFill>
              <a:srgbClr val="593C8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BASELINE MODEL</a:t>
            </a:r>
          </a:p>
        </p:txBody>
      </p:sp>
      <p:grpSp>
        <p:nvGrpSpPr>
          <p:cNvPr name="Group 7" id="7"/>
          <p:cNvGrpSpPr>
            <a:grpSpLocks noChangeAspect="true"/>
          </p:cNvGrpSpPr>
          <p:nvPr/>
        </p:nvGrpSpPr>
        <p:grpSpPr>
          <a:xfrm rot="0">
            <a:off x="8697821" y="381468"/>
            <a:ext cx="7821556" cy="4399570"/>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12940" r="0" b="-12940"/>
              </a:stretch>
            </a:blipFill>
          </p:spPr>
        </p:sp>
      </p:grpSp>
      <p:grpSp>
        <p:nvGrpSpPr>
          <p:cNvPr name="Group 9" id="9"/>
          <p:cNvGrpSpPr>
            <a:grpSpLocks noChangeAspect="true"/>
          </p:cNvGrpSpPr>
          <p:nvPr/>
        </p:nvGrpSpPr>
        <p:grpSpPr>
          <a:xfrm rot="0">
            <a:off x="1028700" y="5889625"/>
            <a:ext cx="6732750" cy="3787125"/>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12746" r="0" b="-14118"/>
              </a:stretch>
            </a:blipFill>
          </p:spPr>
        </p:sp>
      </p:grpSp>
      <p:sp>
        <p:nvSpPr>
          <p:cNvPr name="Freeform 11" id="11"/>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368733" y="1704771"/>
            <a:ext cx="392717" cy="1565177"/>
          </a:xfrm>
          <a:custGeom>
            <a:avLst/>
            <a:gdLst/>
            <a:ahLst/>
            <a:cxnLst/>
            <a:rect r="r" b="b" t="t" l="l"/>
            <a:pathLst>
              <a:path h="1565177" w="392717">
                <a:moveTo>
                  <a:pt x="0" y="0"/>
                </a:moveTo>
                <a:lnTo>
                  <a:pt x="392717" y="0"/>
                </a:lnTo>
                <a:lnTo>
                  <a:pt x="392717"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028700" y="2790057"/>
            <a:ext cx="4769516" cy="912158"/>
          </a:xfrm>
          <a:prstGeom prst="rect">
            <a:avLst/>
          </a:prstGeom>
        </p:spPr>
        <p:txBody>
          <a:bodyPr anchor="t" rtlCol="false" tIns="0" lIns="0" bIns="0" rIns="0">
            <a:spAutoFit/>
          </a:bodyPr>
          <a:lstStyle/>
          <a:p>
            <a:pPr>
              <a:lnSpc>
                <a:spcPts val="2448"/>
              </a:lnSpc>
              <a:spcBef>
                <a:spcPct val="0"/>
              </a:spcBef>
            </a:pPr>
            <a:r>
              <a:rPr lang="en-US" sz="1748">
                <a:solidFill>
                  <a:srgbClr val="000000"/>
                </a:solidFill>
                <a:latin typeface="Poppins"/>
              </a:rPr>
              <a:t>The data points show a linear relationship between sqft_living and price with a fitted regression line.</a:t>
            </a:r>
          </a:p>
        </p:txBody>
      </p:sp>
      <p:sp>
        <p:nvSpPr>
          <p:cNvPr name="TextBox 14" id="14"/>
          <p:cNvSpPr txBox="true"/>
          <p:nvPr/>
        </p:nvSpPr>
        <p:spPr>
          <a:xfrm rot="0">
            <a:off x="10086157" y="7203926"/>
            <a:ext cx="4769516" cy="912158"/>
          </a:xfrm>
          <a:prstGeom prst="rect">
            <a:avLst/>
          </a:prstGeom>
        </p:spPr>
        <p:txBody>
          <a:bodyPr anchor="t" rtlCol="false" tIns="0" lIns="0" bIns="0" rIns="0">
            <a:spAutoFit/>
          </a:bodyPr>
          <a:lstStyle/>
          <a:p>
            <a:pPr>
              <a:lnSpc>
                <a:spcPts val="2448"/>
              </a:lnSpc>
              <a:spcBef>
                <a:spcPct val="0"/>
              </a:spcBef>
            </a:pPr>
            <a:r>
              <a:rPr lang="en-US" sz="1748">
                <a:solidFill>
                  <a:srgbClr val="000000"/>
                </a:solidFill>
                <a:latin typeface="Poppins"/>
              </a:rPr>
              <a:t>The distribution of the variance of the y values and y predicted are diverging on the positive side of the graph.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30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189304" y="8617964"/>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296464" y="299611"/>
            <a:ext cx="14661147" cy="7579794"/>
          </a:xfrm>
          <a:custGeom>
            <a:avLst/>
            <a:gdLst/>
            <a:ahLst/>
            <a:cxnLst/>
            <a:rect r="r" b="b" t="t" l="l"/>
            <a:pathLst>
              <a:path h="7579794" w="14661147">
                <a:moveTo>
                  <a:pt x="0" y="0"/>
                </a:moveTo>
                <a:lnTo>
                  <a:pt x="14661147" y="0"/>
                </a:lnTo>
                <a:lnTo>
                  <a:pt x="14661147" y="7579794"/>
                </a:lnTo>
                <a:lnTo>
                  <a:pt x="0" y="7579794"/>
                </a:lnTo>
                <a:lnTo>
                  <a:pt x="0" y="0"/>
                </a:lnTo>
                <a:close/>
              </a:path>
            </a:pathLst>
          </a:custGeom>
          <a:blipFill>
            <a:blip r:embed="rId6"/>
            <a:stretch>
              <a:fillRect l="-1172" t="-3472" r="0" b="-214"/>
            </a:stretch>
          </a:blipFill>
        </p:spPr>
      </p:sp>
      <p:sp>
        <p:nvSpPr>
          <p:cNvPr name="TextBox 8" id="8"/>
          <p:cNvSpPr txBox="true"/>
          <p:nvPr/>
        </p:nvSpPr>
        <p:spPr>
          <a:xfrm rot="0">
            <a:off x="4189304" y="8012215"/>
            <a:ext cx="10365780" cy="415789"/>
          </a:xfrm>
          <a:prstGeom prst="rect">
            <a:avLst/>
          </a:prstGeom>
        </p:spPr>
        <p:txBody>
          <a:bodyPr anchor="t" rtlCol="false" tIns="0" lIns="0" bIns="0" rIns="0">
            <a:spAutoFit/>
          </a:bodyPr>
          <a:lstStyle/>
          <a:p>
            <a:pPr algn="ctr">
              <a:lnSpc>
                <a:spcPts val="3332"/>
              </a:lnSpc>
              <a:spcBef>
                <a:spcPct val="0"/>
              </a:spcBef>
            </a:pPr>
            <a:r>
              <a:rPr lang="en-US" sz="2380">
                <a:solidFill>
                  <a:srgbClr val="000000"/>
                </a:solidFill>
                <a:latin typeface="Arimo"/>
              </a:rPr>
              <a:t>The bathroom variable may not be statistically significant to predict sale price.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THIRD MODEL</a:t>
            </a:r>
          </a:p>
        </p:txBody>
      </p:sp>
      <p:sp>
        <p:nvSpPr>
          <p:cNvPr name="AutoShape 4" id="4"/>
          <p:cNvSpPr/>
          <p:nvPr/>
        </p:nvSpPr>
        <p:spPr>
          <a:xfrm flipV="true">
            <a:off x="1029771" y="2233059"/>
            <a:ext cx="3254698"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201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9493250" y="956528"/>
            <a:ext cx="6289724" cy="8373944"/>
            <a:chOff x="0" y="0"/>
            <a:chExt cx="3663950" cy="4878070"/>
          </a:xfrm>
        </p:grpSpPr>
        <p:sp>
          <p:nvSpPr>
            <p:cNvPr name="Freeform 9" id="9"/>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921" t="0" r="-50921" b="0"/>
              </a:stretch>
            </a:blipFill>
          </p:spPr>
        </p:sp>
        <p:sp>
          <p:nvSpPr>
            <p:cNvPr name="Freeform 10" id="10"/>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p:spPr>
        </p:sp>
      </p:grpSp>
      <p:sp>
        <p:nvSpPr>
          <p:cNvPr name="TextBox 11" id="11"/>
          <p:cNvSpPr txBox="true"/>
          <p:nvPr/>
        </p:nvSpPr>
        <p:spPr>
          <a:xfrm rot="0">
            <a:off x="1029660" y="2393057"/>
            <a:ext cx="5744744" cy="6207545"/>
          </a:xfrm>
          <a:prstGeom prst="rect">
            <a:avLst/>
          </a:prstGeom>
        </p:spPr>
        <p:txBody>
          <a:bodyPr anchor="t" rtlCol="false" tIns="0" lIns="0" bIns="0" rIns="0">
            <a:spAutoFit/>
          </a:bodyPr>
          <a:lstStyle/>
          <a:p>
            <a:pPr>
              <a:lnSpc>
                <a:spcPts val="2948"/>
              </a:lnSpc>
            </a:pPr>
            <a:r>
              <a:rPr lang="en-US" sz="2106">
                <a:solidFill>
                  <a:srgbClr val="000000"/>
                </a:solidFill>
                <a:latin typeface="Poppins"/>
              </a:rPr>
              <a:t>After careful analysis of various models, we recommend the third model for RPI. This model has consistently outperformed other models in predicting housing prices, with an accuracy rate of 93%. Its ability to accurately predict price trends is crucial for making informed investment decisions.</a:t>
            </a:r>
          </a:p>
          <a:p>
            <a:pPr>
              <a:lnSpc>
                <a:spcPts val="2948"/>
              </a:lnSpc>
            </a:pPr>
          </a:p>
          <a:p>
            <a:pPr>
              <a:lnSpc>
                <a:spcPts val="2948"/>
              </a:lnSpc>
            </a:pPr>
          </a:p>
          <a:p>
            <a:pPr>
              <a:lnSpc>
                <a:spcPts val="2948"/>
              </a:lnSpc>
            </a:pPr>
            <a:r>
              <a:rPr lang="en-US" sz="2106">
                <a:solidFill>
                  <a:srgbClr val="000000"/>
                </a:solidFill>
                <a:latin typeface="Poppins"/>
              </a:rPr>
              <a:t> It takes into account factors such as location, property features, and economic indicators to provide accurate forecasts. In addition, it has been tested on multiple datasets and has shown consistent performance across different market segments.</a:t>
            </a:r>
          </a:p>
          <a:p>
            <a:pPr>
              <a:lnSpc>
                <a:spcPts val="294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1972058" y="3175882"/>
            <a:ext cx="4957463" cy="3683031"/>
          </a:xfrm>
          <a:prstGeom prst="rect">
            <a:avLst/>
          </a:prstGeom>
        </p:spPr>
        <p:txBody>
          <a:bodyPr anchor="t" rtlCol="false" tIns="0" lIns="0" bIns="0" rIns="0">
            <a:spAutoFit/>
          </a:bodyPr>
          <a:lstStyle/>
          <a:p>
            <a:pPr>
              <a:lnSpc>
                <a:spcPts val="4898"/>
              </a:lnSpc>
              <a:spcBef>
                <a:spcPct val="0"/>
              </a:spcBef>
            </a:pPr>
            <a:r>
              <a:rPr lang="en-US" sz="3498">
                <a:solidFill>
                  <a:srgbClr val="000000"/>
                </a:solidFill>
                <a:latin typeface="Canva Sans"/>
              </a:rPr>
              <a:t>It is evident that that the opportune time tends to be during the middle months, spanning from April through July.</a:t>
            </a:r>
          </a:p>
        </p:txBody>
      </p:sp>
      <p:grpSp>
        <p:nvGrpSpPr>
          <p:cNvPr name="Group 4" id="4"/>
          <p:cNvGrpSpPr/>
          <p:nvPr/>
        </p:nvGrpSpPr>
        <p:grpSpPr>
          <a:xfrm rot="0">
            <a:off x="11397716" y="2571750"/>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62624" y="607988"/>
            <a:ext cx="10022384" cy="8875970"/>
            <a:chOff x="0" y="0"/>
            <a:chExt cx="13363178" cy="11834626"/>
          </a:xfrm>
        </p:grpSpPr>
        <p:grpSp>
          <p:nvGrpSpPr>
            <p:cNvPr name="Group 8" id="8"/>
            <p:cNvGrpSpPr>
              <a:grpSpLocks noChangeAspect="true"/>
            </p:cNvGrpSpPr>
            <p:nvPr/>
          </p:nvGrpSpPr>
          <p:grpSpPr>
            <a:xfrm rot="0">
              <a:off x="2482718" y="0"/>
              <a:ext cx="10287000" cy="11153906"/>
              <a:chOff x="0" y="0"/>
              <a:chExt cx="10287000" cy="11153906"/>
            </a:xfrm>
          </p:grpSpPr>
          <p:sp>
            <p:nvSpPr>
              <p:cNvPr name="Freeform 9" id="9"/>
              <p:cNvSpPr/>
              <p:nvPr/>
            </p:nvSpPr>
            <p:spPr>
              <a:xfrm flipH="false" flipV="false" rot="0">
                <a:off x="-6350" y="0"/>
                <a:ext cx="10299700" cy="11153906"/>
              </a:xfrm>
              <a:custGeom>
                <a:avLst/>
                <a:gdLst/>
                <a:ahLst/>
                <a:cxnLst/>
                <a:rect r="r" b="b" t="t" l="l"/>
                <a:pathLst>
                  <a:path h="11153906" w="10299700">
                    <a:moveTo>
                      <a:pt x="0" y="0"/>
                    </a:moveTo>
                    <a:lnTo>
                      <a:pt x="12700" y="0"/>
                    </a:lnTo>
                    <a:lnTo>
                      <a:pt x="12700" y="11153906"/>
                    </a:lnTo>
                    <a:lnTo>
                      <a:pt x="0" y="11153906"/>
                    </a:lnTo>
                    <a:close/>
                    <a:moveTo>
                      <a:pt x="2571750" y="0"/>
                    </a:moveTo>
                    <a:lnTo>
                      <a:pt x="2584450" y="0"/>
                    </a:lnTo>
                    <a:lnTo>
                      <a:pt x="2584450" y="11153906"/>
                    </a:lnTo>
                    <a:lnTo>
                      <a:pt x="2571750" y="11153906"/>
                    </a:lnTo>
                    <a:close/>
                    <a:moveTo>
                      <a:pt x="5143500" y="0"/>
                    </a:moveTo>
                    <a:lnTo>
                      <a:pt x="5156200" y="0"/>
                    </a:lnTo>
                    <a:lnTo>
                      <a:pt x="5156200" y="11153906"/>
                    </a:lnTo>
                    <a:lnTo>
                      <a:pt x="5143500" y="11153906"/>
                    </a:lnTo>
                    <a:close/>
                    <a:moveTo>
                      <a:pt x="7715250" y="0"/>
                    </a:moveTo>
                    <a:lnTo>
                      <a:pt x="7727950" y="0"/>
                    </a:lnTo>
                    <a:lnTo>
                      <a:pt x="7727950" y="11153906"/>
                    </a:lnTo>
                    <a:lnTo>
                      <a:pt x="7715250" y="11153906"/>
                    </a:lnTo>
                    <a:close/>
                    <a:moveTo>
                      <a:pt x="10287000" y="0"/>
                    </a:moveTo>
                    <a:lnTo>
                      <a:pt x="10299700" y="0"/>
                    </a:lnTo>
                    <a:lnTo>
                      <a:pt x="10299700" y="11153906"/>
                    </a:lnTo>
                    <a:lnTo>
                      <a:pt x="10287000" y="11153906"/>
                    </a:lnTo>
                    <a:close/>
                  </a:path>
                </a:pathLst>
              </a:custGeom>
              <a:solidFill>
                <a:srgbClr val="000000">
                  <a:alpha val="24706"/>
                </a:srgbClr>
              </a:solidFill>
            </p:spPr>
          </p:sp>
        </p:grpSp>
        <p:sp>
          <p:nvSpPr>
            <p:cNvPr name="TextBox 10" id="10"/>
            <p:cNvSpPr txBox="true"/>
            <p:nvPr/>
          </p:nvSpPr>
          <p:spPr>
            <a:xfrm rot="0">
              <a:off x="2340041" y="11319006"/>
              <a:ext cx="285353" cy="51562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rPr>
                <a:t>0</a:t>
              </a:r>
            </a:p>
          </p:txBody>
        </p:sp>
        <p:sp>
          <p:nvSpPr>
            <p:cNvPr name="TextBox 11" id="11"/>
            <p:cNvSpPr txBox="true"/>
            <p:nvPr/>
          </p:nvSpPr>
          <p:spPr>
            <a:xfrm rot="0">
              <a:off x="4649060" y="11319006"/>
              <a:ext cx="810816" cy="51562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rPr>
                <a:t>500</a:t>
              </a:r>
            </a:p>
          </p:txBody>
        </p:sp>
        <p:sp>
          <p:nvSpPr>
            <p:cNvPr name="TextBox 12" id="12"/>
            <p:cNvSpPr txBox="true"/>
            <p:nvPr/>
          </p:nvSpPr>
          <p:spPr>
            <a:xfrm rot="0">
              <a:off x="7036131" y="11319006"/>
              <a:ext cx="1180174" cy="51562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rPr>
                <a:t>1,000</a:t>
              </a:r>
            </a:p>
          </p:txBody>
        </p:sp>
        <p:sp>
          <p:nvSpPr>
            <p:cNvPr name="TextBox 13" id="13"/>
            <p:cNvSpPr txBox="true"/>
            <p:nvPr/>
          </p:nvSpPr>
          <p:spPr>
            <a:xfrm rot="0">
              <a:off x="9630503" y="11319006"/>
              <a:ext cx="1134930" cy="51562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rPr>
                <a:t>1,500</a:t>
              </a:r>
            </a:p>
          </p:txBody>
        </p:sp>
        <p:sp>
          <p:nvSpPr>
            <p:cNvPr name="TextBox 14" id="14"/>
            <p:cNvSpPr txBox="true"/>
            <p:nvPr/>
          </p:nvSpPr>
          <p:spPr>
            <a:xfrm rot="0">
              <a:off x="12176257" y="11319006"/>
              <a:ext cx="1186921" cy="51562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rPr>
                <a:t>2,000</a:t>
              </a:r>
            </a:p>
          </p:txBody>
        </p:sp>
        <p:sp>
          <p:nvSpPr>
            <p:cNvPr name="TextBox 15" id="15"/>
            <p:cNvSpPr txBox="true"/>
            <p:nvPr/>
          </p:nvSpPr>
          <p:spPr>
            <a:xfrm rot="0">
              <a:off x="601662" y="141411"/>
              <a:ext cx="1677855"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January </a:t>
              </a:r>
            </a:p>
          </p:txBody>
        </p:sp>
        <p:sp>
          <p:nvSpPr>
            <p:cNvPr name="TextBox 16" id="16"/>
            <p:cNvSpPr txBox="true"/>
            <p:nvPr/>
          </p:nvSpPr>
          <p:spPr>
            <a:xfrm rot="0">
              <a:off x="411427" y="1079354"/>
              <a:ext cx="1868091"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February </a:t>
              </a:r>
            </a:p>
          </p:txBody>
        </p:sp>
        <p:sp>
          <p:nvSpPr>
            <p:cNvPr name="TextBox 17" id="17"/>
            <p:cNvSpPr txBox="true"/>
            <p:nvPr/>
          </p:nvSpPr>
          <p:spPr>
            <a:xfrm rot="0">
              <a:off x="939403" y="2017296"/>
              <a:ext cx="1340115"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March </a:t>
              </a:r>
            </a:p>
          </p:txBody>
        </p:sp>
        <p:sp>
          <p:nvSpPr>
            <p:cNvPr name="TextBox 18" id="18"/>
            <p:cNvSpPr txBox="true"/>
            <p:nvPr/>
          </p:nvSpPr>
          <p:spPr>
            <a:xfrm rot="0">
              <a:off x="1249363" y="2955238"/>
              <a:ext cx="1030155"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April </a:t>
              </a:r>
            </a:p>
          </p:txBody>
        </p:sp>
        <p:sp>
          <p:nvSpPr>
            <p:cNvPr name="TextBox 19" id="19"/>
            <p:cNvSpPr txBox="true"/>
            <p:nvPr/>
          </p:nvSpPr>
          <p:spPr>
            <a:xfrm rot="0">
              <a:off x="1355328" y="3893180"/>
              <a:ext cx="924190"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May </a:t>
              </a:r>
            </a:p>
          </p:txBody>
        </p:sp>
        <p:sp>
          <p:nvSpPr>
            <p:cNvPr name="TextBox 20" id="20"/>
            <p:cNvSpPr txBox="true"/>
            <p:nvPr/>
          </p:nvSpPr>
          <p:spPr>
            <a:xfrm rot="0">
              <a:off x="1221052" y="4831122"/>
              <a:ext cx="1058466"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June </a:t>
              </a:r>
            </a:p>
          </p:txBody>
        </p:sp>
        <p:sp>
          <p:nvSpPr>
            <p:cNvPr name="TextBox 21" id="21"/>
            <p:cNvSpPr txBox="true"/>
            <p:nvPr/>
          </p:nvSpPr>
          <p:spPr>
            <a:xfrm rot="0">
              <a:off x="1356519" y="5769064"/>
              <a:ext cx="922999"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July </a:t>
              </a:r>
            </a:p>
          </p:txBody>
        </p:sp>
        <p:sp>
          <p:nvSpPr>
            <p:cNvPr name="TextBox 22" id="22"/>
            <p:cNvSpPr txBox="true"/>
            <p:nvPr/>
          </p:nvSpPr>
          <p:spPr>
            <a:xfrm rot="0">
              <a:off x="816637" y="6707006"/>
              <a:ext cx="1462881"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August </a:t>
              </a:r>
            </a:p>
          </p:txBody>
        </p:sp>
        <p:sp>
          <p:nvSpPr>
            <p:cNvPr name="TextBox 23" id="23"/>
            <p:cNvSpPr txBox="true"/>
            <p:nvPr/>
          </p:nvSpPr>
          <p:spPr>
            <a:xfrm rot="0">
              <a:off x="0" y="7644948"/>
              <a:ext cx="2279518"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September </a:t>
              </a:r>
            </a:p>
          </p:txBody>
        </p:sp>
        <p:sp>
          <p:nvSpPr>
            <p:cNvPr name="TextBox 24" id="24"/>
            <p:cNvSpPr txBox="true"/>
            <p:nvPr/>
          </p:nvSpPr>
          <p:spPr>
            <a:xfrm rot="0">
              <a:off x="554434" y="8582891"/>
              <a:ext cx="1725083"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October </a:t>
              </a:r>
            </a:p>
          </p:txBody>
        </p:sp>
        <p:sp>
          <p:nvSpPr>
            <p:cNvPr name="TextBox 25" id="25"/>
            <p:cNvSpPr txBox="true"/>
            <p:nvPr/>
          </p:nvSpPr>
          <p:spPr>
            <a:xfrm rot="0">
              <a:off x="117343" y="9520833"/>
              <a:ext cx="2162175"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November </a:t>
              </a:r>
            </a:p>
          </p:txBody>
        </p:sp>
        <p:sp>
          <p:nvSpPr>
            <p:cNvPr name="TextBox 26" id="26"/>
            <p:cNvSpPr txBox="true"/>
            <p:nvPr/>
          </p:nvSpPr>
          <p:spPr>
            <a:xfrm rot="0">
              <a:off x="142478" y="10458775"/>
              <a:ext cx="2137040" cy="515620"/>
            </a:xfrm>
            <a:prstGeom prst="rect">
              <a:avLst/>
            </a:prstGeom>
          </p:spPr>
          <p:txBody>
            <a:bodyPr anchor="t" rtlCol="false" tIns="0" lIns="0" bIns="0" rIns="0">
              <a:spAutoFit/>
            </a:bodyPr>
            <a:lstStyle/>
            <a:p>
              <a:pPr algn="r">
                <a:lnSpc>
                  <a:spcPts val="3359"/>
                </a:lnSpc>
              </a:pPr>
              <a:r>
                <a:rPr lang="en-US" sz="2400">
                  <a:solidFill>
                    <a:srgbClr val="000000"/>
                  </a:solidFill>
                  <a:latin typeface="Canva Sans"/>
                </a:rPr>
                <a:t>December </a:t>
              </a:r>
            </a:p>
          </p:txBody>
        </p:sp>
        <p:grpSp>
          <p:nvGrpSpPr>
            <p:cNvPr name="Group 27" id="27"/>
            <p:cNvGrpSpPr>
              <a:grpSpLocks noChangeAspect="true"/>
            </p:cNvGrpSpPr>
            <p:nvPr/>
          </p:nvGrpSpPr>
          <p:grpSpPr>
            <a:xfrm rot="0">
              <a:off x="2482718" y="0"/>
              <a:ext cx="9172067" cy="11153906"/>
              <a:chOff x="0" y="0"/>
              <a:chExt cx="9172067" cy="11153906"/>
            </a:xfrm>
          </p:grpSpPr>
          <p:sp>
            <p:nvSpPr>
              <p:cNvPr name="Freeform 28" id="28"/>
              <p:cNvSpPr/>
              <p:nvPr/>
            </p:nvSpPr>
            <p:spPr>
              <a:xfrm flipH="false" flipV="false" rot="0">
                <a:off x="0" y="0"/>
                <a:ext cx="3766248" cy="836543"/>
              </a:xfrm>
              <a:custGeom>
                <a:avLst/>
                <a:gdLst/>
                <a:ahLst/>
                <a:cxnLst/>
                <a:rect r="r" b="b" t="t" l="l"/>
                <a:pathLst>
                  <a:path h="836543" w="3766248">
                    <a:moveTo>
                      <a:pt x="0" y="0"/>
                    </a:moveTo>
                    <a:lnTo>
                      <a:pt x="3699325" y="0"/>
                    </a:lnTo>
                    <a:cubicBezTo>
                      <a:pt x="3736286" y="0"/>
                      <a:pt x="3766248" y="29963"/>
                      <a:pt x="3766248" y="66923"/>
                    </a:cubicBezTo>
                    <a:lnTo>
                      <a:pt x="3766248" y="769620"/>
                    </a:lnTo>
                    <a:cubicBezTo>
                      <a:pt x="3766248" y="806580"/>
                      <a:pt x="3736286" y="836543"/>
                      <a:pt x="3699325" y="836543"/>
                    </a:cubicBezTo>
                    <a:lnTo>
                      <a:pt x="0" y="836543"/>
                    </a:lnTo>
                    <a:close/>
                  </a:path>
                </a:pathLst>
              </a:custGeom>
              <a:solidFill>
                <a:srgbClr val="6CE5E8"/>
              </a:solidFill>
            </p:spPr>
          </p:sp>
          <p:sp>
            <p:nvSpPr>
              <p:cNvPr name="Freeform 29" id="29"/>
              <p:cNvSpPr/>
              <p:nvPr/>
            </p:nvSpPr>
            <p:spPr>
              <a:xfrm flipH="false" flipV="false" rot="0">
                <a:off x="0" y="937942"/>
                <a:ext cx="4568634" cy="836543"/>
              </a:xfrm>
              <a:custGeom>
                <a:avLst/>
                <a:gdLst/>
                <a:ahLst/>
                <a:cxnLst/>
                <a:rect r="r" b="b" t="t" l="l"/>
                <a:pathLst>
                  <a:path h="836543" w="4568634">
                    <a:moveTo>
                      <a:pt x="0" y="0"/>
                    </a:moveTo>
                    <a:lnTo>
                      <a:pt x="4501711" y="0"/>
                    </a:lnTo>
                    <a:cubicBezTo>
                      <a:pt x="4538672" y="0"/>
                      <a:pt x="4568634" y="29963"/>
                      <a:pt x="4568634" y="66924"/>
                    </a:cubicBezTo>
                    <a:lnTo>
                      <a:pt x="4568634" y="769620"/>
                    </a:lnTo>
                    <a:cubicBezTo>
                      <a:pt x="4568634" y="806580"/>
                      <a:pt x="4538672" y="836543"/>
                      <a:pt x="4501711" y="836543"/>
                    </a:cubicBezTo>
                    <a:lnTo>
                      <a:pt x="0" y="836543"/>
                    </a:lnTo>
                    <a:close/>
                  </a:path>
                </a:pathLst>
              </a:custGeom>
              <a:solidFill>
                <a:srgbClr val="6CE5E8"/>
              </a:solidFill>
            </p:spPr>
          </p:sp>
          <p:sp>
            <p:nvSpPr>
              <p:cNvPr name="Freeform 30" id="30"/>
              <p:cNvSpPr/>
              <p:nvPr/>
            </p:nvSpPr>
            <p:spPr>
              <a:xfrm flipH="false" flipV="false" rot="0">
                <a:off x="0" y="1875884"/>
                <a:ext cx="6939788" cy="836543"/>
              </a:xfrm>
              <a:custGeom>
                <a:avLst/>
                <a:gdLst/>
                <a:ahLst/>
                <a:cxnLst/>
                <a:rect r="r" b="b" t="t" l="l"/>
                <a:pathLst>
                  <a:path h="836543" w="6939788">
                    <a:moveTo>
                      <a:pt x="0" y="0"/>
                    </a:moveTo>
                    <a:lnTo>
                      <a:pt x="6872864" y="0"/>
                    </a:lnTo>
                    <a:cubicBezTo>
                      <a:pt x="6890614" y="0"/>
                      <a:pt x="6907636" y="7051"/>
                      <a:pt x="6920186" y="19602"/>
                    </a:cubicBezTo>
                    <a:cubicBezTo>
                      <a:pt x="6932737" y="32152"/>
                      <a:pt x="6939788" y="49174"/>
                      <a:pt x="6939788" y="66924"/>
                    </a:cubicBezTo>
                    <a:lnTo>
                      <a:pt x="6939788" y="769620"/>
                    </a:lnTo>
                    <a:cubicBezTo>
                      <a:pt x="6939788" y="787369"/>
                      <a:pt x="6932737" y="804391"/>
                      <a:pt x="6920186" y="816942"/>
                    </a:cubicBezTo>
                    <a:cubicBezTo>
                      <a:pt x="6907636" y="829493"/>
                      <a:pt x="6890614" y="836543"/>
                      <a:pt x="6872864" y="836543"/>
                    </a:cubicBezTo>
                    <a:lnTo>
                      <a:pt x="0" y="836543"/>
                    </a:lnTo>
                    <a:close/>
                  </a:path>
                </a:pathLst>
              </a:custGeom>
              <a:solidFill>
                <a:srgbClr val="6CE5E8"/>
              </a:solidFill>
            </p:spPr>
          </p:sp>
          <p:sp>
            <p:nvSpPr>
              <p:cNvPr name="Freeform 31" id="31"/>
              <p:cNvSpPr/>
              <p:nvPr/>
            </p:nvSpPr>
            <p:spPr>
              <a:xfrm flipH="false" flipV="false" rot="0">
                <a:off x="0" y="2813826"/>
                <a:ext cx="8400542" cy="836543"/>
              </a:xfrm>
              <a:custGeom>
                <a:avLst/>
                <a:gdLst/>
                <a:ahLst/>
                <a:cxnLst/>
                <a:rect r="r" b="b" t="t" l="l"/>
                <a:pathLst>
                  <a:path h="836543" w="8400542">
                    <a:moveTo>
                      <a:pt x="0" y="0"/>
                    </a:moveTo>
                    <a:lnTo>
                      <a:pt x="8333618" y="0"/>
                    </a:lnTo>
                    <a:cubicBezTo>
                      <a:pt x="8351368" y="0"/>
                      <a:pt x="8368390" y="7051"/>
                      <a:pt x="8380940" y="19602"/>
                    </a:cubicBezTo>
                    <a:cubicBezTo>
                      <a:pt x="8393492" y="32152"/>
                      <a:pt x="8400542" y="49174"/>
                      <a:pt x="8400542" y="66924"/>
                    </a:cubicBezTo>
                    <a:lnTo>
                      <a:pt x="8400542" y="769620"/>
                    </a:lnTo>
                    <a:cubicBezTo>
                      <a:pt x="8400542" y="787369"/>
                      <a:pt x="8393492" y="804392"/>
                      <a:pt x="8380940" y="816942"/>
                    </a:cubicBezTo>
                    <a:cubicBezTo>
                      <a:pt x="8368390" y="829493"/>
                      <a:pt x="8351368" y="836543"/>
                      <a:pt x="8333618" y="836543"/>
                    </a:cubicBezTo>
                    <a:lnTo>
                      <a:pt x="0" y="836543"/>
                    </a:lnTo>
                    <a:close/>
                  </a:path>
                </a:pathLst>
              </a:custGeom>
              <a:solidFill>
                <a:srgbClr val="6CE5E8"/>
              </a:solidFill>
            </p:spPr>
          </p:sp>
          <p:sp>
            <p:nvSpPr>
              <p:cNvPr name="Freeform 32" id="32"/>
              <p:cNvSpPr/>
              <p:nvPr/>
            </p:nvSpPr>
            <p:spPr>
              <a:xfrm flipH="false" flipV="false" rot="0">
                <a:off x="0" y="3751769"/>
                <a:ext cx="9172067" cy="836543"/>
              </a:xfrm>
              <a:custGeom>
                <a:avLst/>
                <a:gdLst/>
                <a:ahLst/>
                <a:cxnLst/>
                <a:rect r="r" b="b" t="t" l="l"/>
                <a:pathLst>
                  <a:path h="836543" w="9172067">
                    <a:moveTo>
                      <a:pt x="0" y="0"/>
                    </a:moveTo>
                    <a:lnTo>
                      <a:pt x="9105143" y="0"/>
                    </a:lnTo>
                    <a:cubicBezTo>
                      <a:pt x="9122893" y="0"/>
                      <a:pt x="9139915" y="7050"/>
                      <a:pt x="9152465" y="19601"/>
                    </a:cubicBezTo>
                    <a:cubicBezTo>
                      <a:pt x="9165017" y="32152"/>
                      <a:pt x="9172067" y="49174"/>
                      <a:pt x="9172067" y="66923"/>
                    </a:cubicBezTo>
                    <a:lnTo>
                      <a:pt x="9172067" y="769619"/>
                    </a:lnTo>
                    <a:cubicBezTo>
                      <a:pt x="9172067" y="787368"/>
                      <a:pt x="9165017" y="804390"/>
                      <a:pt x="9152465" y="816941"/>
                    </a:cubicBezTo>
                    <a:cubicBezTo>
                      <a:pt x="9139915" y="829492"/>
                      <a:pt x="9122893" y="836542"/>
                      <a:pt x="9105143" y="836542"/>
                    </a:cubicBezTo>
                    <a:lnTo>
                      <a:pt x="0" y="836542"/>
                    </a:lnTo>
                    <a:close/>
                  </a:path>
                </a:pathLst>
              </a:custGeom>
              <a:solidFill>
                <a:srgbClr val="6CE5E8"/>
              </a:solidFill>
            </p:spPr>
          </p:sp>
          <p:sp>
            <p:nvSpPr>
              <p:cNvPr name="Freeform 33" id="33"/>
              <p:cNvSpPr/>
              <p:nvPr/>
            </p:nvSpPr>
            <p:spPr>
              <a:xfrm flipH="false" flipV="false" rot="0">
                <a:off x="0" y="4689711"/>
                <a:ext cx="8081645" cy="836543"/>
              </a:xfrm>
              <a:custGeom>
                <a:avLst/>
                <a:gdLst/>
                <a:ahLst/>
                <a:cxnLst/>
                <a:rect r="r" b="b" t="t" l="l"/>
                <a:pathLst>
                  <a:path h="836543" w="8081645">
                    <a:moveTo>
                      <a:pt x="0" y="0"/>
                    </a:moveTo>
                    <a:lnTo>
                      <a:pt x="8014722" y="0"/>
                    </a:lnTo>
                    <a:cubicBezTo>
                      <a:pt x="8051682" y="0"/>
                      <a:pt x="8081645" y="29963"/>
                      <a:pt x="8081645" y="66923"/>
                    </a:cubicBezTo>
                    <a:lnTo>
                      <a:pt x="8081645" y="769619"/>
                    </a:lnTo>
                    <a:cubicBezTo>
                      <a:pt x="8081645" y="806580"/>
                      <a:pt x="8051682" y="836542"/>
                      <a:pt x="8014722" y="836543"/>
                    </a:cubicBezTo>
                    <a:lnTo>
                      <a:pt x="0" y="836543"/>
                    </a:lnTo>
                    <a:close/>
                  </a:path>
                </a:pathLst>
              </a:custGeom>
              <a:solidFill>
                <a:srgbClr val="6CE5E8"/>
              </a:solidFill>
            </p:spPr>
          </p:sp>
          <p:sp>
            <p:nvSpPr>
              <p:cNvPr name="Freeform 34" id="34"/>
              <p:cNvSpPr/>
              <p:nvPr/>
            </p:nvSpPr>
            <p:spPr>
              <a:xfrm flipH="false" flipV="false" rot="0">
                <a:off x="0" y="5627653"/>
                <a:ext cx="8426259" cy="836543"/>
              </a:xfrm>
              <a:custGeom>
                <a:avLst/>
                <a:gdLst/>
                <a:ahLst/>
                <a:cxnLst/>
                <a:rect r="r" b="b" t="t" l="l"/>
                <a:pathLst>
                  <a:path h="836543" w="8426259">
                    <a:moveTo>
                      <a:pt x="0" y="0"/>
                    </a:moveTo>
                    <a:lnTo>
                      <a:pt x="8359336" y="0"/>
                    </a:lnTo>
                    <a:cubicBezTo>
                      <a:pt x="8396297" y="0"/>
                      <a:pt x="8426259" y="29963"/>
                      <a:pt x="8426259" y="66923"/>
                    </a:cubicBezTo>
                    <a:lnTo>
                      <a:pt x="8426259" y="769619"/>
                    </a:lnTo>
                    <a:cubicBezTo>
                      <a:pt x="8426259" y="806580"/>
                      <a:pt x="8396297" y="836542"/>
                      <a:pt x="8359336" y="836543"/>
                    </a:cubicBezTo>
                    <a:lnTo>
                      <a:pt x="0" y="836543"/>
                    </a:lnTo>
                    <a:close/>
                  </a:path>
                </a:pathLst>
              </a:custGeom>
              <a:solidFill>
                <a:srgbClr val="6CE5E8"/>
              </a:solidFill>
            </p:spPr>
          </p:sp>
          <p:sp>
            <p:nvSpPr>
              <p:cNvPr name="Freeform 35" id="35"/>
              <p:cNvSpPr/>
              <p:nvPr/>
            </p:nvSpPr>
            <p:spPr>
              <a:xfrm flipH="false" flipV="false" rot="0">
                <a:off x="0" y="6565595"/>
                <a:ext cx="7330694" cy="836544"/>
              </a:xfrm>
              <a:custGeom>
                <a:avLst/>
                <a:gdLst/>
                <a:ahLst/>
                <a:cxnLst/>
                <a:rect r="r" b="b" t="t" l="l"/>
                <a:pathLst>
                  <a:path h="836544" w="7330694">
                    <a:moveTo>
                      <a:pt x="0" y="0"/>
                    </a:moveTo>
                    <a:lnTo>
                      <a:pt x="7263771" y="0"/>
                    </a:lnTo>
                    <a:cubicBezTo>
                      <a:pt x="7300731" y="0"/>
                      <a:pt x="7330694" y="29963"/>
                      <a:pt x="7330694" y="66923"/>
                    </a:cubicBezTo>
                    <a:lnTo>
                      <a:pt x="7330694" y="769619"/>
                    </a:lnTo>
                    <a:cubicBezTo>
                      <a:pt x="7330694" y="806580"/>
                      <a:pt x="7300731" y="836543"/>
                      <a:pt x="7263771" y="836543"/>
                    </a:cubicBezTo>
                    <a:lnTo>
                      <a:pt x="0" y="836543"/>
                    </a:lnTo>
                    <a:close/>
                  </a:path>
                </a:pathLst>
              </a:custGeom>
              <a:solidFill>
                <a:srgbClr val="6CE5E8"/>
              </a:solidFill>
            </p:spPr>
          </p:sp>
          <p:sp>
            <p:nvSpPr>
              <p:cNvPr name="Freeform 36" id="36"/>
              <p:cNvSpPr/>
              <p:nvPr/>
            </p:nvSpPr>
            <p:spPr>
              <a:xfrm flipH="false" flipV="false" rot="0">
                <a:off x="0" y="7503537"/>
                <a:ext cx="6656895" cy="836543"/>
              </a:xfrm>
              <a:custGeom>
                <a:avLst/>
                <a:gdLst/>
                <a:ahLst/>
                <a:cxnLst/>
                <a:rect r="r" b="b" t="t" l="l"/>
                <a:pathLst>
                  <a:path h="836543" w="6656895">
                    <a:moveTo>
                      <a:pt x="0" y="0"/>
                    </a:moveTo>
                    <a:lnTo>
                      <a:pt x="6589972" y="0"/>
                    </a:lnTo>
                    <a:cubicBezTo>
                      <a:pt x="6626933" y="0"/>
                      <a:pt x="6656895" y="29963"/>
                      <a:pt x="6656895" y="66923"/>
                    </a:cubicBezTo>
                    <a:lnTo>
                      <a:pt x="6656895" y="769619"/>
                    </a:lnTo>
                    <a:cubicBezTo>
                      <a:pt x="6656895" y="806580"/>
                      <a:pt x="6626933" y="836543"/>
                      <a:pt x="6589972" y="836543"/>
                    </a:cubicBezTo>
                    <a:lnTo>
                      <a:pt x="0" y="836543"/>
                    </a:lnTo>
                    <a:close/>
                  </a:path>
                </a:pathLst>
              </a:custGeom>
              <a:solidFill>
                <a:srgbClr val="6CE5E8"/>
              </a:solidFill>
            </p:spPr>
          </p:sp>
          <p:sp>
            <p:nvSpPr>
              <p:cNvPr name="Freeform 37" id="37"/>
              <p:cNvSpPr/>
              <p:nvPr/>
            </p:nvSpPr>
            <p:spPr>
              <a:xfrm flipH="false" flipV="false" rot="0">
                <a:off x="0" y="8441479"/>
                <a:ext cx="6919214" cy="836543"/>
              </a:xfrm>
              <a:custGeom>
                <a:avLst/>
                <a:gdLst/>
                <a:ahLst/>
                <a:cxnLst/>
                <a:rect r="r" b="b" t="t" l="l"/>
                <a:pathLst>
                  <a:path h="836543" w="6919214">
                    <a:moveTo>
                      <a:pt x="0" y="0"/>
                    </a:moveTo>
                    <a:lnTo>
                      <a:pt x="6852290" y="0"/>
                    </a:lnTo>
                    <a:cubicBezTo>
                      <a:pt x="6889251" y="0"/>
                      <a:pt x="6919214" y="29963"/>
                      <a:pt x="6919214" y="66923"/>
                    </a:cubicBezTo>
                    <a:lnTo>
                      <a:pt x="6919214" y="769620"/>
                    </a:lnTo>
                    <a:cubicBezTo>
                      <a:pt x="6919214" y="806581"/>
                      <a:pt x="6889251" y="836543"/>
                      <a:pt x="6852290" y="836543"/>
                    </a:cubicBezTo>
                    <a:lnTo>
                      <a:pt x="0" y="836543"/>
                    </a:lnTo>
                    <a:close/>
                  </a:path>
                </a:pathLst>
              </a:custGeom>
              <a:solidFill>
                <a:srgbClr val="6CE5E8"/>
              </a:solidFill>
            </p:spPr>
          </p:sp>
          <p:sp>
            <p:nvSpPr>
              <p:cNvPr name="Freeform 38" id="38"/>
              <p:cNvSpPr/>
              <p:nvPr/>
            </p:nvSpPr>
            <p:spPr>
              <a:xfrm flipH="false" flipV="false" rot="0">
                <a:off x="0" y="9379421"/>
                <a:ext cx="5412168" cy="836543"/>
              </a:xfrm>
              <a:custGeom>
                <a:avLst/>
                <a:gdLst/>
                <a:ahLst/>
                <a:cxnLst/>
                <a:rect r="r" b="b" t="t" l="l"/>
                <a:pathLst>
                  <a:path h="836543" w="5412168">
                    <a:moveTo>
                      <a:pt x="0" y="0"/>
                    </a:moveTo>
                    <a:lnTo>
                      <a:pt x="5345245" y="0"/>
                    </a:lnTo>
                    <a:cubicBezTo>
                      <a:pt x="5382206" y="0"/>
                      <a:pt x="5412168" y="29963"/>
                      <a:pt x="5412168" y="66923"/>
                    </a:cubicBezTo>
                    <a:lnTo>
                      <a:pt x="5412168" y="769620"/>
                    </a:lnTo>
                    <a:cubicBezTo>
                      <a:pt x="5412168" y="806581"/>
                      <a:pt x="5382206" y="836543"/>
                      <a:pt x="5345245" y="836543"/>
                    </a:cubicBezTo>
                    <a:lnTo>
                      <a:pt x="0" y="836543"/>
                    </a:lnTo>
                    <a:close/>
                  </a:path>
                </a:pathLst>
              </a:custGeom>
              <a:solidFill>
                <a:srgbClr val="6CE5E8"/>
              </a:solidFill>
            </p:spPr>
          </p:sp>
          <p:sp>
            <p:nvSpPr>
              <p:cNvPr name="Freeform 39" id="39"/>
              <p:cNvSpPr/>
              <p:nvPr/>
            </p:nvSpPr>
            <p:spPr>
              <a:xfrm flipH="false" flipV="false" rot="0">
                <a:off x="0" y="10317363"/>
                <a:ext cx="5473891" cy="836543"/>
              </a:xfrm>
              <a:custGeom>
                <a:avLst/>
                <a:gdLst/>
                <a:ahLst/>
                <a:cxnLst/>
                <a:rect r="r" b="b" t="t" l="l"/>
                <a:pathLst>
                  <a:path h="836543" w="5473891">
                    <a:moveTo>
                      <a:pt x="0" y="0"/>
                    </a:moveTo>
                    <a:lnTo>
                      <a:pt x="5406967" y="0"/>
                    </a:lnTo>
                    <a:cubicBezTo>
                      <a:pt x="5424717" y="0"/>
                      <a:pt x="5441739" y="7051"/>
                      <a:pt x="5454290" y="19602"/>
                    </a:cubicBezTo>
                    <a:cubicBezTo>
                      <a:pt x="5466840" y="32153"/>
                      <a:pt x="5473891" y="49175"/>
                      <a:pt x="5473891" y="66924"/>
                    </a:cubicBezTo>
                    <a:lnTo>
                      <a:pt x="5473891" y="769620"/>
                    </a:lnTo>
                    <a:cubicBezTo>
                      <a:pt x="5473890" y="806580"/>
                      <a:pt x="5443928" y="836543"/>
                      <a:pt x="5406967" y="836543"/>
                    </a:cubicBezTo>
                    <a:lnTo>
                      <a:pt x="0" y="836543"/>
                    </a:lnTo>
                    <a:close/>
                  </a:path>
                </a:pathLst>
              </a:custGeom>
              <a:solidFill>
                <a:srgbClr val="6CE5E8"/>
              </a:solidFill>
            </p:spPr>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952500"/>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OUR </a:t>
            </a:r>
          </a:p>
        </p:txBody>
      </p:sp>
      <p:sp>
        <p:nvSpPr>
          <p:cNvPr name="TextBox 4" id="4"/>
          <p:cNvSpPr txBox="true"/>
          <p:nvPr/>
        </p:nvSpPr>
        <p:spPr>
          <a:xfrm rot="0">
            <a:off x="1028720" y="1494821"/>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FINDINGS</a:t>
            </a:r>
          </a:p>
        </p:txBody>
      </p:sp>
      <p:sp>
        <p:nvSpPr>
          <p:cNvPr name="AutoShape 5" id="5"/>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6" id="6"/>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7573683" y="0"/>
            <a:ext cx="10714317" cy="10287000"/>
            <a:chOff x="0" y="0"/>
            <a:chExt cx="2821878" cy="2709333"/>
          </a:xfrm>
        </p:grpSpPr>
        <p:sp>
          <p:nvSpPr>
            <p:cNvPr name="Freeform 9" id="9"/>
            <p:cNvSpPr/>
            <p:nvPr/>
          </p:nvSpPr>
          <p:spPr>
            <a:xfrm flipH="false" flipV="false" rot="0">
              <a:off x="0" y="0"/>
              <a:ext cx="2821878" cy="2709333"/>
            </a:xfrm>
            <a:custGeom>
              <a:avLst/>
              <a:gdLst/>
              <a:ahLst/>
              <a:cxnLst/>
              <a:rect r="r" b="b" t="t" l="l"/>
              <a:pathLst>
                <a:path h="2709333" w="2821878">
                  <a:moveTo>
                    <a:pt x="0" y="0"/>
                  </a:moveTo>
                  <a:lnTo>
                    <a:pt x="2821878" y="0"/>
                  </a:lnTo>
                  <a:lnTo>
                    <a:pt x="2821878" y="2709333"/>
                  </a:lnTo>
                  <a:lnTo>
                    <a:pt x="0" y="2709333"/>
                  </a:lnTo>
                  <a:close/>
                </a:path>
              </a:pathLst>
            </a:custGeom>
            <a:solidFill>
              <a:srgbClr val="593C8F"/>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067881" y="2441912"/>
            <a:ext cx="862961" cy="8629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067881" y="4957462"/>
            <a:ext cx="862961" cy="86296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6619514" y="1319636"/>
            <a:ext cx="4626017" cy="7448672"/>
          </a:xfrm>
          <a:custGeom>
            <a:avLst/>
            <a:gdLst/>
            <a:ahLst/>
            <a:cxnLst/>
            <a:rect r="r" b="b" t="t" l="l"/>
            <a:pathLst>
              <a:path h="7448672" w="4626017">
                <a:moveTo>
                  <a:pt x="0" y="0"/>
                </a:moveTo>
                <a:lnTo>
                  <a:pt x="4626017" y="0"/>
                </a:lnTo>
                <a:lnTo>
                  <a:pt x="4626017" y="7448671"/>
                </a:lnTo>
                <a:lnTo>
                  <a:pt x="0" y="7448671"/>
                </a:lnTo>
                <a:lnTo>
                  <a:pt x="0" y="0"/>
                </a:lnTo>
                <a:close/>
              </a:path>
            </a:pathLst>
          </a:custGeom>
          <a:blipFill>
            <a:blip r:embed="rId5"/>
            <a:stretch>
              <a:fillRect l="0" t="0" r="0" b="0"/>
            </a:stretch>
          </a:blipFill>
        </p:spPr>
      </p:sp>
      <p:sp>
        <p:nvSpPr>
          <p:cNvPr name="TextBox 18" id="18"/>
          <p:cNvSpPr txBox="true"/>
          <p:nvPr/>
        </p:nvSpPr>
        <p:spPr>
          <a:xfrm rot="0">
            <a:off x="839972" y="4400027"/>
            <a:ext cx="4957192" cy="1822004"/>
          </a:xfrm>
          <a:prstGeom prst="rect">
            <a:avLst/>
          </a:prstGeom>
        </p:spPr>
        <p:txBody>
          <a:bodyPr anchor="t" rtlCol="false" tIns="0" lIns="0" bIns="0" rIns="0">
            <a:spAutoFit/>
          </a:bodyPr>
          <a:lstStyle/>
          <a:p>
            <a:pPr>
              <a:lnSpc>
                <a:spcPts val="2404"/>
              </a:lnSpc>
            </a:pPr>
            <a:r>
              <a:rPr lang="en-US" sz="1717">
                <a:solidFill>
                  <a:srgbClr val="000000"/>
                </a:solidFill>
                <a:latin typeface="Canva Sans Bold"/>
              </a:rPr>
              <a:t>Waterfront Properties Command a Premium:</a:t>
            </a:r>
            <a:r>
              <a:rPr lang="en-US" sz="1717">
                <a:solidFill>
                  <a:srgbClr val="000000"/>
                </a:solidFill>
                <a:latin typeface="Canva Sans"/>
              </a:rPr>
              <a:t> Waterfront properties are highly desirable and come with a substantial price premium. Investors should consider these properties for potentially higher returns.</a:t>
            </a:r>
          </a:p>
          <a:p>
            <a:pPr>
              <a:lnSpc>
                <a:spcPts val="2544"/>
              </a:lnSpc>
              <a:spcBef>
                <a:spcPct val="0"/>
              </a:spcBef>
            </a:pPr>
          </a:p>
        </p:txBody>
      </p:sp>
      <p:sp>
        <p:nvSpPr>
          <p:cNvPr name="TextBox 19" id="19"/>
          <p:cNvSpPr txBox="true"/>
          <p:nvPr/>
        </p:nvSpPr>
        <p:spPr>
          <a:xfrm rot="0">
            <a:off x="839972" y="6326589"/>
            <a:ext cx="4769516" cy="1508157"/>
          </a:xfrm>
          <a:prstGeom prst="rect">
            <a:avLst/>
          </a:prstGeom>
        </p:spPr>
        <p:txBody>
          <a:bodyPr anchor="t" rtlCol="false" tIns="0" lIns="0" bIns="0" rIns="0">
            <a:spAutoFit/>
          </a:bodyPr>
          <a:lstStyle/>
          <a:p>
            <a:pPr>
              <a:lnSpc>
                <a:spcPts val="2448"/>
              </a:lnSpc>
            </a:pPr>
            <a:r>
              <a:rPr lang="en-US" sz="1748">
                <a:solidFill>
                  <a:srgbClr val="000000"/>
                </a:solidFill>
                <a:latin typeface="Canva Sans Bold"/>
              </a:rPr>
              <a:t>Views Enhance Value:</a:t>
            </a:r>
            <a:r>
              <a:rPr lang="en-US" sz="1748">
                <a:solidFill>
                  <a:srgbClr val="000000"/>
                </a:solidFill>
                <a:latin typeface="Canva Sans"/>
              </a:rPr>
              <a:t> Homes with excellent views or very good views also tend to fetch higher prices. This feature can be a valuable investment consideration.</a:t>
            </a:r>
          </a:p>
          <a:p>
            <a:pPr>
              <a:lnSpc>
                <a:spcPts val="2448"/>
              </a:lnSpc>
              <a:spcBef>
                <a:spcPct val="0"/>
              </a:spcBef>
            </a:pPr>
          </a:p>
        </p:txBody>
      </p:sp>
      <p:sp>
        <p:nvSpPr>
          <p:cNvPr name="TextBox 20" id="20"/>
          <p:cNvSpPr txBox="true"/>
          <p:nvPr/>
        </p:nvSpPr>
        <p:spPr>
          <a:xfrm rot="0">
            <a:off x="13245049" y="2020576"/>
            <a:ext cx="3721766" cy="2422557"/>
          </a:xfrm>
          <a:prstGeom prst="rect">
            <a:avLst/>
          </a:prstGeom>
        </p:spPr>
        <p:txBody>
          <a:bodyPr anchor="t" rtlCol="false" tIns="0" lIns="0" bIns="0" rIns="0">
            <a:spAutoFit/>
          </a:bodyPr>
          <a:lstStyle/>
          <a:p>
            <a:pPr>
              <a:lnSpc>
                <a:spcPts val="2448"/>
              </a:lnSpc>
            </a:pPr>
            <a:r>
              <a:rPr lang="en-US" sz="1748">
                <a:solidFill>
                  <a:srgbClr val="FFFFFF"/>
                </a:solidFill>
                <a:latin typeface="Canva Sans Bold"/>
              </a:rPr>
              <a:t>Condition and Grade Influence Price:</a:t>
            </a:r>
            <a:r>
              <a:rPr lang="en-US" sz="1748">
                <a:solidFill>
                  <a:srgbClr val="FFFFFF"/>
                </a:solidFill>
                <a:latin typeface="Canva Sans"/>
              </a:rPr>
              <a:t> The condition and grade of a property are important factors affecting its price. Properties in very good condition and with higher grades tend to have higher values.</a:t>
            </a:r>
          </a:p>
          <a:p>
            <a:pPr>
              <a:lnSpc>
                <a:spcPts val="2448"/>
              </a:lnSpc>
              <a:spcBef>
                <a:spcPct val="0"/>
              </a:spcBef>
            </a:pPr>
          </a:p>
        </p:txBody>
      </p:sp>
      <p:sp>
        <p:nvSpPr>
          <p:cNvPr name="TextBox 21" id="21"/>
          <p:cNvSpPr txBox="true"/>
          <p:nvPr/>
        </p:nvSpPr>
        <p:spPr>
          <a:xfrm rot="0">
            <a:off x="13245049" y="4778990"/>
            <a:ext cx="3721766" cy="1812957"/>
          </a:xfrm>
          <a:prstGeom prst="rect">
            <a:avLst/>
          </a:prstGeom>
        </p:spPr>
        <p:txBody>
          <a:bodyPr anchor="t" rtlCol="false" tIns="0" lIns="0" bIns="0" rIns="0">
            <a:spAutoFit/>
          </a:bodyPr>
          <a:lstStyle/>
          <a:p>
            <a:pPr>
              <a:lnSpc>
                <a:spcPts val="2448"/>
              </a:lnSpc>
            </a:pPr>
            <a:r>
              <a:rPr lang="en-US" sz="1748">
                <a:solidFill>
                  <a:srgbClr val="FFFFFF"/>
                </a:solidFill>
                <a:latin typeface="Canva Sans Bold"/>
              </a:rPr>
              <a:t>Budget Planning:</a:t>
            </a:r>
            <a:r>
              <a:rPr lang="en-US" sz="1748">
                <a:solidFill>
                  <a:srgbClr val="FFFFFF"/>
                </a:solidFill>
                <a:latin typeface="Canva Sans"/>
              </a:rPr>
              <a:t> With an average housing price of approximately $541,317.18, investors should budget and plan their investments accordingly.</a:t>
            </a:r>
          </a:p>
          <a:p>
            <a:pPr>
              <a:lnSpc>
                <a:spcPts val="2448"/>
              </a:lnSpc>
              <a:spcBef>
                <a:spcPct val="0"/>
              </a:spcBef>
            </a:pPr>
          </a:p>
        </p:txBody>
      </p:sp>
      <p:sp>
        <p:nvSpPr>
          <p:cNvPr name="TextBox 22" id="22"/>
          <p:cNvSpPr txBox="true"/>
          <p:nvPr/>
        </p:nvSpPr>
        <p:spPr>
          <a:xfrm rot="0">
            <a:off x="839972" y="2620421"/>
            <a:ext cx="4549919" cy="1675049"/>
          </a:xfrm>
          <a:prstGeom prst="rect">
            <a:avLst/>
          </a:prstGeom>
        </p:spPr>
        <p:txBody>
          <a:bodyPr anchor="t" rtlCol="false" tIns="0" lIns="0" bIns="0" rIns="0">
            <a:spAutoFit/>
          </a:bodyPr>
          <a:lstStyle/>
          <a:p>
            <a:pPr>
              <a:lnSpc>
                <a:spcPts val="2295"/>
              </a:lnSpc>
            </a:pPr>
            <a:r>
              <a:rPr lang="en-US" sz="1639">
                <a:solidFill>
                  <a:srgbClr val="000000"/>
                </a:solidFill>
                <a:latin typeface="Canva Sans Bold"/>
              </a:rPr>
              <a:t>Square Footage Matters:</a:t>
            </a:r>
            <a:r>
              <a:rPr lang="en-US" sz="1639">
                <a:solidFill>
                  <a:srgbClr val="000000"/>
                </a:solidFill>
                <a:latin typeface="Canva Sans"/>
              </a:rPr>
              <a:t> The square footage of living space (sqft_living) has a significant positive impact on housing prices. Investing in properties with larger living spaces tends to result in higher prices.</a:t>
            </a:r>
          </a:p>
          <a:p>
            <a:pPr>
              <a:lnSpc>
                <a:spcPts val="2053"/>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DAFt9sg64EA</dc:identifier>
  <dcterms:modified xsi:type="dcterms:W3CDTF">2011-08-01T06:04:30Z</dcterms:modified>
  <cp:revision>1</cp:revision>
  <dc:title>Phase II Slides</dc:title>
</cp:coreProperties>
</file>